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dp" ContentType="image/vnd.ms-photo"/>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44"/>
  </p:notesMasterIdLst>
  <p:handoutMasterIdLst>
    <p:handoutMasterId r:id="rId45"/>
  </p:handoutMasterIdLst>
  <p:sldIdLst>
    <p:sldId id="256" r:id="rId2"/>
    <p:sldId id="258" r:id="rId3"/>
    <p:sldId id="257" r:id="rId4"/>
    <p:sldId id="260" r:id="rId5"/>
    <p:sldId id="297" r:id="rId6"/>
    <p:sldId id="298" r:id="rId7"/>
    <p:sldId id="259" r:id="rId8"/>
    <p:sldId id="261" r:id="rId9"/>
    <p:sldId id="286" r:id="rId10"/>
    <p:sldId id="302" r:id="rId11"/>
    <p:sldId id="271" r:id="rId12"/>
    <p:sldId id="272" r:id="rId13"/>
    <p:sldId id="287" r:id="rId14"/>
    <p:sldId id="288" r:id="rId15"/>
    <p:sldId id="291" r:id="rId16"/>
    <p:sldId id="295" r:id="rId17"/>
    <p:sldId id="263" r:id="rId18"/>
    <p:sldId id="264" r:id="rId19"/>
    <p:sldId id="269" r:id="rId20"/>
    <p:sldId id="270" r:id="rId21"/>
    <p:sldId id="273" r:id="rId22"/>
    <p:sldId id="274" r:id="rId23"/>
    <p:sldId id="275" r:id="rId24"/>
    <p:sldId id="278" r:id="rId25"/>
    <p:sldId id="276" r:id="rId26"/>
    <p:sldId id="277" r:id="rId27"/>
    <p:sldId id="279" r:id="rId28"/>
    <p:sldId id="280" r:id="rId29"/>
    <p:sldId id="281" r:id="rId30"/>
    <p:sldId id="282" r:id="rId31"/>
    <p:sldId id="283" r:id="rId32"/>
    <p:sldId id="284" r:id="rId33"/>
    <p:sldId id="292" r:id="rId34"/>
    <p:sldId id="293" r:id="rId35"/>
    <p:sldId id="265" r:id="rId36"/>
    <p:sldId id="267" r:id="rId37"/>
    <p:sldId id="268" r:id="rId38"/>
    <p:sldId id="266" r:id="rId39"/>
    <p:sldId id="294" r:id="rId40"/>
    <p:sldId id="301" r:id="rId41"/>
    <p:sldId id="285" r:id="rId42"/>
    <p:sldId id="29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FFCC"/>
    <a:srgbClr val="FDFD5D"/>
    <a:srgbClr val="D6742A"/>
    <a:srgbClr val="FFFFFF"/>
    <a:srgbClr val="CCECFF"/>
    <a:srgbClr val="205B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1" autoAdjust="0"/>
    <p:restoredTop sz="94676" autoAdjust="0"/>
  </p:normalViewPr>
  <p:slideViewPr>
    <p:cSldViewPr>
      <p:cViewPr varScale="1">
        <p:scale>
          <a:sx n="98" d="100"/>
          <a:sy n="98" d="100"/>
        </p:scale>
        <p:origin x="-1384" y="-12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79" d="100"/>
          <a:sy n="79" d="100"/>
        </p:scale>
        <p:origin x="-333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FAEED0-902F-FF4F-A19F-0D93346CA458}" type="datetimeFigureOut">
              <a:rPr lang="en-US" smtClean="0"/>
              <a:t>12/4/15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C4DBBB-737E-D644-BCB8-844F702052FF}" type="slidenum">
              <a:rPr lang="en-US" smtClean="0"/>
              <a:t>‹#›</a:t>
            </a:fld>
            <a:endParaRPr lang="en-US"/>
          </a:p>
        </p:txBody>
      </p:sp>
    </p:spTree>
    <p:extLst>
      <p:ext uri="{BB962C8B-B14F-4D97-AF65-F5344CB8AC3E}">
        <p14:creationId xmlns:p14="http://schemas.microsoft.com/office/powerpoint/2010/main" val="839631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306BFE-B2AB-0048-A5AF-24939EA81BDB}" type="datetimeFigureOut">
              <a:rPr lang="en-US" smtClean="0"/>
              <a:t>12/4/15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147E35-1384-554D-880C-4D88E5F50A0A}" type="slidenum">
              <a:rPr lang="en-US" smtClean="0"/>
              <a:t>‹#›</a:t>
            </a:fld>
            <a:endParaRPr lang="en-US"/>
          </a:p>
        </p:txBody>
      </p:sp>
    </p:spTree>
    <p:extLst>
      <p:ext uri="{BB962C8B-B14F-4D97-AF65-F5344CB8AC3E}">
        <p14:creationId xmlns:p14="http://schemas.microsoft.com/office/powerpoint/2010/main" val="9990900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147E35-1384-554D-880C-4D88E5F50A0A}" type="slidenum">
              <a:rPr lang="en-US" smtClean="0"/>
              <a:t>1</a:t>
            </a:fld>
            <a:endParaRPr lang="en-US"/>
          </a:p>
        </p:txBody>
      </p:sp>
    </p:spTree>
    <p:extLst>
      <p:ext uri="{BB962C8B-B14F-4D97-AF65-F5344CB8AC3E}">
        <p14:creationId xmlns:p14="http://schemas.microsoft.com/office/powerpoint/2010/main" val="53282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0DDE7E-E24A-480A-AA89-8611C0A85237}" type="datetimeFigureOut">
              <a:rPr lang="en-US" smtClean="0"/>
              <a:pPr/>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B936B-29C4-4AB1-98D0-8DDC27C4D67C}" type="slidenum">
              <a:rPr lang="en-US" smtClean="0"/>
              <a:pPr/>
              <a:t>‹#›</a:t>
            </a:fld>
            <a:endParaRPr lang="en-US"/>
          </a:p>
        </p:txBody>
      </p:sp>
    </p:spTree>
    <p:extLst>
      <p:ext uri="{BB962C8B-B14F-4D97-AF65-F5344CB8AC3E}">
        <p14:creationId xmlns:p14="http://schemas.microsoft.com/office/powerpoint/2010/main" val="3870153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0DDE7E-E24A-480A-AA89-8611C0A85237}" type="datetimeFigureOut">
              <a:rPr lang="en-US" smtClean="0"/>
              <a:pPr/>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B936B-29C4-4AB1-98D0-8DDC27C4D67C}" type="slidenum">
              <a:rPr lang="en-US" smtClean="0"/>
              <a:pPr/>
              <a:t>‹#›</a:t>
            </a:fld>
            <a:endParaRPr lang="en-US"/>
          </a:p>
        </p:txBody>
      </p:sp>
    </p:spTree>
    <p:extLst>
      <p:ext uri="{BB962C8B-B14F-4D97-AF65-F5344CB8AC3E}">
        <p14:creationId xmlns:p14="http://schemas.microsoft.com/office/powerpoint/2010/main" val="2729343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0DDE7E-E24A-480A-AA89-8611C0A85237}" type="datetimeFigureOut">
              <a:rPr lang="en-US" smtClean="0"/>
              <a:pPr/>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B936B-29C4-4AB1-98D0-8DDC27C4D67C}" type="slidenum">
              <a:rPr lang="en-US" smtClean="0"/>
              <a:pPr/>
              <a:t>‹#›</a:t>
            </a:fld>
            <a:endParaRPr lang="en-US"/>
          </a:p>
        </p:txBody>
      </p:sp>
    </p:spTree>
    <p:extLst>
      <p:ext uri="{BB962C8B-B14F-4D97-AF65-F5344CB8AC3E}">
        <p14:creationId xmlns:p14="http://schemas.microsoft.com/office/powerpoint/2010/main" val="1869894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0DDE7E-E24A-480A-AA89-8611C0A85237}" type="datetimeFigureOut">
              <a:rPr lang="en-US" smtClean="0"/>
              <a:pPr/>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B936B-29C4-4AB1-98D0-8DDC27C4D67C}" type="slidenum">
              <a:rPr lang="en-US" smtClean="0"/>
              <a:pPr/>
              <a:t>‹#›</a:t>
            </a:fld>
            <a:endParaRPr lang="en-US"/>
          </a:p>
        </p:txBody>
      </p:sp>
    </p:spTree>
    <p:extLst>
      <p:ext uri="{BB962C8B-B14F-4D97-AF65-F5344CB8AC3E}">
        <p14:creationId xmlns:p14="http://schemas.microsoft.com/office/powerpoint/2010/main" val="3067734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0DDE7E-E24A-480A-AA89-8611C0A85237}" type="datetimeFigureOut">
              <a:rPr lang="en-US" smtClean="0"/>
              <a:pPr/>
              <a:t>12/4/15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B936B-29C4-4AB1-98D0-8DDC27C4D67C}" type="slidenum">
              <a:rPr lang="en-US" smtClean="0"/>
              <a:pPr/>
              <a:t>‹#›</a:t>
            </a:fld>
            <a:endParaRPr lang="en-US"/>
          </a:p>
        </p:txBody>
      </p:sp>
    </p:spTree>
    <p:extLst>
      <p:ext uri="{BB962C8B-B14F-4D97-AF65-F5344CB8AC3E}">
        <p14:creationId xmlns:p14="http://schemas.microsoft.com/office/powerpoint/2010/main" val="793747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0DDE7E-E24A-480A-AA89-8611C0A85237}" type="datetimeFigureOut">
              <a:rPr lang="en-US" smtClean="0"/>
              <a:pPr/>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AB936B-29C4-4AB1-98D0-8DDC27C4D67C}" type="slidenum">
              <a:rPr lang="en-US" smtClean="0"/>
              <a:pPr/>
              <a:t>‹#›</a:t>
            </a:fld>
            <a:endParaRPr lang="en-US"/>
          </a:p>
        </p:txBody>
      </p:sp>
    </p:spTree>
    <p:extLst>
      <p:ext uri="{BB962C8B-B14F-4D97-AF65-F5344CB8AC3E}">
        <p14:creationId xmlns:p14="http://schemas.microsoft.com/office/powerpoint/2010/main" val="1648759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0DDE7E-E24A-480A-AA89-8611C0A85237}" type="datetimeFigureOut">
              <a:rPr lang="en-US" smtClean="0"/>
              <a:pPr/>
              <a:t>12/4/15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AB936B-29C4-4AB1-98D0-8DDC27C4D67C}" type="slidenum">
              <a:rPr lang="en-US" smtClean="0"/>
              <a:pPr/>
              <a:t>‹#›</a:t>
            </a:fld>
            <a:endParaRPr lang="en-US"/>
          </a:p>
        </p:txBody>
      </p:sp>
    </p:spTree>
    <p:extLst>
      <p:ext uri="{BB962C8B-B14F-4D97-AF65-F5344CB8AC3E}">
        <p14:creationId xmlns:p14="http://schemas.microsoft.com/office/powerpoint/2010/main" val="222373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0DDE7E-E24A-480A-AA89-8611C0A85237}" type="datetimeFigureOut">
              <a:rPr lang="en-US" smtClean="0"/>
              <a:pPr/>
              <a:t>12/4/15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AB936B-29C4-4AB1-98D0-8DDC27C4D67C}" type="slidenum">
              <a:rPr lang="en-US" smtClean="0"/>
              <a:pPr/>
              <a:t>‹#›</a:t>
            </a:fld>
            <a:endParaRPr lang="en-US"/>
          </a:p>
        </p:txBody>
      </p:sp>
    </p:spTree>
    <p:extLst>
      <p:ext uri="{BB962C8B-B14F-4D97-AF65-F5344CB8AC3E}">
        <p14:creationId xmlns:p14="http://schemas.microsoft.com/office/powerpoint/2010/main" val="299047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DDE7E-E24A-480A-AA89-8611C0A85237}" type="datetimeFigureOut">
              <a:rPr lang="en-US" smtClean="0"/>
              <a:pPr/>
              <a:t>12/4/15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AB936B-29C4-4AB1-98D0-8DDC27C4D67C}" type="slidenum">
              <a:rPr lang="en-US" smtClean="0"/>
              <a:pPr/>
              <a:t>‹#›</a:t>
            </a:fld>
            <a:endParaRPr lang="en-US"/>
          </a:p>
        </p:txBody>
      </p:sp>
    </p:spTree>
    <p:extLst>
      <p:ext uri="{BB962C8B-B14F-4D97-AF65-F5344CB8AC3E}">
        <p14:creationId xmlns:p14="http://schemas.microsoft.com/office/powerpoint/2010/main" val="2097208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0DDE7E-E24A-480A-AA89-8611C0A85237}" type="datetimeFigureOut">
              <a:rPr lang="en-US" smtClean="0"/>
              <a:pPr/>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AB936B-29C4-4AB1-98D0-8DDC27C4D67C}" type="slidenum">
              <a:rPr lang="en-US" smtClean="0"/>
              <a:pPr/>
              <a:t>‹#›</a:t>
            </a:fld>
            <a:endParaRPr lang="en-US"/>
          </a:p>
        </p:txBody>
      </p:sp>
    </p:spTree>
    <p:extLst>
      <p:ext uri="{BB962C8B-B14F-4D97-AF65-F5344CB8AC3E}">
        <p14:creationId xmlns:p14="http://schemas.microsoft.com/office/powerpoint/2010/main" val="57117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0DDE7E-E24A-480A-AA89-8611C0A85237}" type="datetimeFigureOut">
              <a:rPr lang="en-US" smtClean="0"/>
              <a:pPr/>
              <a:t>12/4/15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AB936B-29C4-4AB1-98D0-8DDC27C4D67C}" type="slidenum">
              <a:rPr lang="en-US" smtClean="0"/>
              <a:pPr/>
              <a:t>‹#›</a:t>
            </a:fld>
            <a:endParaRPr lang="en-US"/>
          </a:p>
        </p:txBody>
      </p:sp>
    </p:spTree>
    <p:extLst>
      <p:ext uri="{BB962C8B-B14F-4D97-AF65-F5344CB8AC3E}">
        <p14:creationId xmlns:p14="http://schemas.microsoft.com/office/powerpoint/2010/main" val="4175076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DDE7E-E24A-480A-AA89-8611C0A85237}" type="datetimeFigureOut">
              <a:rPr lang="en-US" smtClean="0"/>
              <a:pPr/>
              <a:t>12/4/15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B936B-29C4-4AB1-98D0-8DDC27C4D67C}" type="slidenum">
              <a:rPr lang="en-US" smtClean="0"/>
              <a:pPr/>
              <a:t>‹#›</a:t>
            </a:fld>
            <a:endParaRPr lang="en-US"/>
          </a:p>
        </p:txBody>
      </p:sp>
    </p:spTree>
    <p:extLst>
      <p:ext uri="{BB962C8B-B14F-4D97-AF65-F5344CB8AC3E}">
        <p14:creationId xmlns:p14="http://schemas.microsoft.com/office/powerpoint/2010/main" val="8095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00"/>
            <a:ext cx="9144000" cy="6096000"/>
          </a:xfrm>
          <a:prstGeom prst="rect">
            <a:avLst/>
          </a:prstGeom>
        </p:spPr>
      </p:pic>
      <p:sp>
        <p:nvSpPr>
          <p:cNvPr id="2" name="Title 1"/>
          <p:cNvSpPr>
            <a:spLocks noGrp="1"/>
          </p:cNvSpPr>
          <p:nvPr>
            <p:ph type="ctrTitle"/>
          </p:nvPr>
        </p:nvSpPr>
        <p:spPr>
          <a:xfrm>
            <a:off x="152400" y="663575"/>
            <a:ext cx="8839200" cy="1012825"/>
          </a:xfrm>
        </p:spPr>
        <p:txBody>
          <a:bodyPr>
            <a:normAutofit fontScale="90000"/>
          </a:bodyPr>
          <a:lstStyle/>
          <a:p>
            <a:r>
              <a:rPr lang="en-US" sz="3600" dirty="0"/>
              <a:t>Continuity and Change at a </a:t>
            </a:r>
            <a:r>
              <a:rPr lang="en-US" sz="3600" dirty="0" err="1"/>
              <a:t>Pu‘uone</a:t>
            </a:r>
            <a:r>
              <a:rPr lang="en-US" sz="3600" dirty="0"/>
              <a:t> Fishpond: New Archaeological Data from </a:t>
            </a:r>
            <a:r>
              <a:rPr lang="en-US" sz="3600" dirty="0" smtClean="0"/>
              <a:t>Loko</a:t>
            </a:r>
            <a:r>
              <a:rPr lang="en-US" sz="3600" dirty="0"/>
              <a:t>e</a:t>
            </a:r>
            <a:r>
              <a:rPr lang="en-US" sz="3600" dirty="0" smtClean="0"/>
              <a:t>a</a:t>
            </a:r>
            <a:r>
              <a:rPr lang="en-US" sz="3600" dirty="0"/>
              <a:t>, </a:t>
            </a:r>
            <a:r>
              <a:rPr lang="en-US" sz="3600" dirty="0" err="1"/>
              <a:t>Kawailoa</a:t>
            </a:r>
            <a:r>
              <a:rPr lang="en-US" sz="3600" dirty="0"/>
              <a:t>, </a:t>
            </a:r>
            <a:r>
              <a:rPr lang="en-US" sz="3600" dirty="0" err="1"/>
              <a:t>O‘ahu</a:t>
            </a:r>
            <a:r>
              <a:rPr lang="en-US" dirty="0">
                <a:solidFill>
                  <a:srgbClr val="205BD0"/>
                </a:solidFill>
              </a:rPr>
              <a:t/>
            </a:r>
            <a:br>
              <a:rPr lang="en-US" dirty="0">
                <a:solidFill>
                  <a:srgbClr val="205BD0"/>
                </a:solidFill>
              </a:rPr>
            </a:br>
            <a:endParaRPr lang="en-US" dirty="0">
              <a:solidFill>
                <a:srgbClr val="205BD0"/>
              </a:solidFill>
            </a:endParaRPr>
          </a:p>
        </p:txBody>
      </p:sp>
      <p:sp>
        <p:nvSpPr>
          <p:cNvPr id="3" name="Subtitle 2"/>
          <p:cNvSpPr>
            <a:spLocks noGrp="1"/>
          </p:cNvSpPr>
          <p:nvPr>
            <p:ph type="subTitle" idx="1"/>
          </p:nvPr>
        </p:nvSpPr>
        <p:spPr>
          <a:xfrm>
            <a:off x="304800" y="4724400"/>
            <a:ext cx="8534400" cy="1752600"/>
          </a:xfrm>
        </p:spPr>
        <p:txBody>
          <a:bodyPr>
            <a:normAutofit lnSpcReduction="10000"/>
          </a:bodyPr>
          <a:lstStyle/>
          <a:p>
            <a:pPr>
              <a:spcBef>
                <a:spcPts val="0"/>
              </a:spcBef>
            </a:pPr>
            <a:r>
              <a:rPr lang="en-US" sz="2800" dirty="0" smtClean="0">
                <a:solidFill>
                  <a:srgbClr val="FFFF00"/>
                </a:solidFill>
              </a:rPr>
              <a:t>Christopher M. Monahan, Ph.D.</a:t>
            </a:r>
          </a:p>
          <a:p>
            <a:pPr>
              <a:spcBef>
                <a:spcPts val="0"/>
              </a:spcBef>
            </a:pPr>
            <a:r>
              <a:rPr lang="en-US" sz="2800" dirty="0" smtClean="0">
                <a:solidFill>
                  <a:srgbClr val="FFFF00"/>
                </a:solidFill>
              </a:rPr>
              <a:t>TCP Hawai`i, LLC</a:t>
            </a:r>
          </a:p>
          <a:p>
            <a:pPr>
              <a:spcBef>
                <a:spcPts val="0"/>
              </a:spcBef>
            </a:pPr>
            <a:r>
              <a:rPr lang="en-US" sz="2800" dirty="0" smtClean="0">
                <a:solidFill>
                  <a:srgbClr val="FFFF00"/>
                </a:solidFill>
              </a:rPr>
              <a:t>3 October 2013</a:t>
            </a:r>
          </a:p>
          <a:p>
            <a:pPr>
              <a:spcBef>
                <a:spcPts val="0"/>
              </a:spcBef>
            </a:pPr>
            <a:r>
              <a:rPr lang="en-US" sz="2800" dirty="0" smtClean="0">
                <a:solidFill>
                  <a:srgbClr val="FFFF00"/>
                </a:solidFill>
              </a:rPr>
              <a:t>Kamehameha Schools</a:t>
            </a:r>
          </a:p>
          <a:p>
            <a:endParaRPr lang="en-US" dirty="0"/>
          </a:p>
        </p:txBody>
      </p:sp>
    </p:spTree>
    <p:extLst>
      <p:ext uri="{BB962C8B-B14F-4D97-AF65-F5344CB8AC3E}">
        <p14:creationId xmlns:p14="http://schemas.microsoft.com/office/powerpoint/2010/main" val="19332664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5639" y="76200"/>
            <a:ext cx="5922533" cy="6675120"/>
          </a:xfrm>
          <a:prstGeom prst="rect">
            <a:avLst/>
          </a:prstGeom>
        </p:spPr>
      </p:pic>
    </p:spTree>
    <p:extLst>
      <p:ext uri="{BB962C8B-B14F-4D97-AF65-F5344CB8AC3E}">
        <p14:creationId xmlns:p14="http://schemas.microsoft.com/office/powerpoint/2010/main" val="571699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493" y="76200"/>
            <a:ext cx="5257507" cy="6675120"/>
          </a:xfrm>
        </p:spPr>
      </p:pic>
      <p:sp>
        <p:nvSpPr>
          <p:cNvPr id="2" name="TextBox 1"/>
          <p:cNvSpPr txBox="1"/>
          <p:nvPr/>
        </p:nvSpPr>
        <p:spPr>
          <a:xfrm>
            <a:off x="1981200" y="6073914"/>
            <a:ext cx="5257800" cy="707886"/>
          </a:xfrm>
          <a:prstGeom prst="rect">
            <a:avLst/>
          </a:prstGeom>
          <a:solidFill>
            <a:schemeClr val="bg1"/>
          </a:solidFill>
        </p:spPr>
        <p:txBody>
          <a:bodyPr wrap="square" rtlCol="0">
            <a:spAutoFit/>
          </a:bodyPr>
          <a:lstStyle/>
          <a:p>
            <a:pPr algn="ctr"/>
            <a:r>
              <a:rPr lang="en-US" sz="2000" dirty="0" smtClean="0"/>
              <a:t>Physiographic constraints on </a:t>
            </a:r>
            <a:r>
              <a:rPr lang="en-US" sz="2000" dirty="0" err="1" smtClean="0"/>
              <a:t>Lokoea’s</a:t>
            </a:r>
            <a:r>
              <a:rPr lang="en-US" sz="2000" dirty="0" smtClean="0"/>
              <a:t> </a:t>
            </a:r>
          </a:p>
          <a:p>
            <a:pPr algn="ctr"/>
            <a:r>
              <a:rPr lang="en-US" sz="2000" dirty="0" smtClean="0"/>
              <a:t>size, shape &amp; location on the landscape</a:t>
            </a:r>
            <a:endParaRPr lang="en-US" sz="2000" dirty="0"/>
          </a:p>
        </p:txBody>
      </p:sp>
      <p:sp>
        <p:nvSpPr>
          <p:cNvPr id="3" name="TextBox 2"/>
          <p:cNvSpPr txBox="1"/>
          <p:nvPr/>
        </p:nvSpPr>
        <p:spPr>
          <a:xfrm>
            <a:off x="98276" y="76200"/>
            <a:ext cx="1578124" cy="646331"/>
          </a:xfrm>
          <a:prstGeom prst="rect">
            <a:avLst/>
          </a:prstGeom>
          <a:noFill/>
        </p:spPr>
        <p:txBody>
          <a:bodyPr wrap="none" rtlCol="0">
            <a:spAutoFit/>
          </a:bodyPr>
          <a:lstStyle/>
          <a:p>
            <a:r>
              <a:rPr lang="en-US" dirty="0" smtClean="0">
                <a:solidFill>
                  <a:schemeClr val="bg1"/>
                </a:solidFill>
              </a:rPr>
              <a:t>Maps &amp; aerials</a:t>
            </a:r>
          </a:p>
          <a:p>
            <a:r>
              <a:rPr lang="en-US" dirty="0" smtClean="0">
                <a:solidFill>
                  <a:schemeClr val="bg1"/>
                </a:solidFill>
              </a:rPr>
              <a:t>1 of 5</a:t>
            </a:r>
            <a:endParaRPr lang="en-US" dirty="0">
              <a:solidFill>
                <a:schemeClr val="bg1"/>
              </a:solidFill>
            </a:endParaRPr>
          </a:p>
        </p:txBody>
      </p:sp>
    </p:spTree>
    <p:extLst>
      <p:ext uri="{BB962C8B-B14F-4D97-AF65-F5344CB8AC3E}">
        <p14:creationId xmlns:p14="http://schemas.microsoft.com/office/powerpoint/2010/main" val="9969401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010" b="21626"/>
          <a:stretch/>
        </p:blipFill>
        <p:spPr bwMode="auto">
          <a:xfrm>
            <a:off x="1600200" y="98984"/>
            <a:ext cx="7315200" cy="657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00800" y="5791200"/>
            <a:ext cx="2362200" cy="707886"/>
          </a:xfrm>
          <a:prstGeom prst="rect">
            <a:avLst/>
          </a:prstGeom>
          <a:solidFill>
            <a:schemeClr val="bg1"/>
          </a:solidFill>
        </p:spPr>
        <p:txBody>
          <a:bodyPr wrap="square" rtlCol="0">
            <a:spAutoFit/>
          </a:bodyPr>
          <a:lstStyle/>
          <a:p>
            <a:r>
              <a:rPr lang="en-US" sz="2000" dirty="0" smtClean="0"/>
              <a:t>Portion of 1938-42 Bishop Estate survey</a:t>
            </a:r>
            <a:endParaRPr lang="en-US" sz="2000" dirty="0"/>
          </a:p>
        </p:txBody>
      </p:sp>
      <p:sp>
        <p:nvSpPr>
          <p:cNvPr id="3" name="Rectangle 2"/>
          <p:cNvSpPr/>
          <p:nvPr/>
        </p:nvSpPr>
        <p:spPr>
          <a:xfrm>
            <a:off x="76200" y="76200"/>
            <a:ext cx="1752600" cy="646331"/>
          </a:xfrm>
          <a:prstGeom prst="rect">
            <a:avLst/>
          </a:prstGeom>
        </p:spPr>
        <p:txBody>
          <a:bodyPr wrap="square">
            <a:spAutoFit/>
          </a:bodyPr>
          <a:lstStyle/>
          <a:p>
            <a:r>
              <a:rPr lang="en-US" dirty="0">
                <a:solidFill>
                  <a:schemeClr val="bg1"/>
                </a:solidFill>
              </a:rPr>
              <a:t>Maps &amp; aerials</a:t>
            </a:r>
          </a:p>
          <a:p>
            <a:r>
              <a:rPr lang="en-US" dirty="0" smtClean="0">
                <a:solidFill>
                  <a:schemeClr val="bg1"/>
                </a:solidFill>
              </a:rPr>
              <a:t>2 </a:t>
            </a:r>
            <a:r>
              <a:rPr lang="en-US" dirty="0">
                <a:solidFill>
                  <a:schemeClr val="bg1"/>
                </a:solidFill>
              </a:rPr>
              <a:t>of 5</a:t>
            </a:r>
          </a:p>
        </p:txBody>
      </p:sp>
    </p:spTree>
    <p:extLst>
      <p:ext uri="{BB962C8B-B14F-4D97-AF65-F5344CB8AC3E}">
        <p14:creationId xmlns:p14="http://schemas.microsoft.com/office/powerpoint/2010/main" val="26320787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781800" y="5921514"/>
            <a:ext cx="2209800" cy="707886"/>
          </a:xfrm>
          <a:prstGeom prst="rect">
            <a:avLst/>
          </a:prstGeom>
          <a:solidFill>
            <a:schemeClr val="bg1"/>
          </a:solidFill>
        </p:spPr>
        <p:txBody>
          <a:bodyPr wrap="square" rtlCol="0">
            <a:spAutoFit/>
          </a:bodyPr>
          <a:lstStyle/>
          <a:p>
            <a:pPr algn="ctr"/>
            <a:r>
              <a:rPr lang="en-US" sz="2000" dirty="0" smtClean="0"/>
              <a:t>Shoreline variation 1928-1969</a:t>
            </a:r>
            <a:endParaRPr lang="en-US" sz="2000" dirty="0"/>
          </a:p>
        </p:txBody>
      </p:sp>
      <p:sp>
        <p:nvSpPr>
          <p:cNvPr id="5" name="Rectangle 4"/>
          <p:cNvSpPr/>
          <p:nvPr/>
        </p:nvSpPr>
        <p:spPr>
          <a:xfrm>
            <a:off x="76200" y="76200"/>
            <a:ext cx="1752600" cy="646331"/>
          </a:xfrm>
          <a:prstGeom prst="rect">
            <a:avLst/>
          </a:prstGeom>
        </p:spPr>
        <p:txBody>
          <a:bodyPr wrap="square">
            <a:spAutoFit/>
          </a:bodyPr>
          <a:lstStyle/>
          <a:p>
            <a:r>
              <a:rPr lang="en-US" dirty="0">
                <a:solidFill>
                  <a:schemeClr val="bg1"/>
                </a:solidFill>
              </a:rPr>
              <a:t>Maps &amp; aerials</a:t>
            </a:r>
          </a:p>
          <a:p>
            <a:r>
              <a:rPr lang="en-US" dirty="0">
                <a:solidFill>
                  <a:schemeClr val="bg1"/>
                </a:solidFill>
              </a:rPr>
              <a:t>3</a:t>
            </a:r>
            <a:r>
              <a:rPr lang="en-US" dirty="0" smtClean="0">
                <a:solidFill>
                  <a:schemeClr val="bg1"/>
                </a:solidFill>
              </a:rPr>
              <a:t> </a:t>
            </a:r>
            <a:r>
              <a:rPr lang="en-US" dirty="0">
                <a:solidFill>
                  <a:schemeClr val="bg1"/>
                </a:solidFill>
              </a:rPr>
              <a:t>of 5</a:t>
            </a:r>
          </a:p>
        </p:txBody>
      </p:sp>
    </p:spTree>
    <p:extLst>
      <p:ext uri="{BB962C8B-B14F-4D97-AF65-F5344CB8AC3E}">
        <p14:creationId xmlns:p14="http://schemas.microsoft.com/office/powerpoint/2010/main" val="13537462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06680"/>
            <a:ext cx="5448495" cy="6675120"/>
          </a:xfrm>
          <a:prstGeom prst="rect">
            <a:avLst/>
          </a:prstGeom>
        </p:spPr>
      </p:pic>
      <p:sp>
        <p:nvSpPr>
          <p:cNvPr id="2" name="TextBox 1"/>
          <p:cNvSpPr txBox="1"/>
          <p:nvPr/>
        </p:nvSpPr>
        <p:spPr>
          <a:xfrm>
            <a:off x="6629400" y="5921514"/>
            <a:ext cx="2362200" cy="707886"/>
          </a:xfrm>
          <a:prstGeom prst="rect">
            <a:avLst/>
          </a:prstGeom>
          <a:solidFill>
            <a:schemeClr val="bg1"/>
          </a:solidFill>
        </p:spPr>
        <p:txBody>
          <a:bodyPr wrap="square" rtlCol="0">
            <a:spAutoFit/>
          </a:bodyPr>
          <a:lstStyle/>
          <a:p>
            <a:r>
              <a:rPr lang="en-US" sz="2000" dirty="0" smtClean="0"/>
              <a:t>Change in location of Feature 2 from 1928</a:t>
            </a:r>
            <a:endParaRPr lang="en-US" sz="2000" dirty="0"/>
          </a:p>
        </p:txBody>
      </p:sp>
      <p:sp>
        <p:nvSpPr>
          <p:cNvPr id="5" name="Rectangle 4"/>
          <p:cNvSpPr/>
          <p:nvPr/>
        </p:nvSpPr>
        <p:spPr>
          <a:xfrm>
            <a:off x="76200" y="76200"/>
            <a:ext cx="1752600" cy="646331"/>
          </a:xfrm>
          <a:prstGeom prst="rect">
            <a:avLst/>
          </a:prstGeom>
        </p:spPr>
        <p:txBody>
          <a:bodyPr wrap="square">
            <a:spAutoFit/>
          </a:bodyPr>
          <a:lstStyle/>
          <a:p>
            <a:r>
              <a:rPr lang="en-US" dirty="0">
                <a:solidFill>
                  <a:schemeClr val="bg1"/>
                </a:solidFill>
              </a:rPr>
              <a:t>Maps &amp; aerials</a:t>
            </a:r>
          </a:p>
          <a:p>
            <a:r>
              <a:rPr lang="en-US" dirty="0">
                <a:solidFill>
                  <a:schemeClr val="bg1"/>
                </a:solidFill>
              </a:rPr>
              <a:t>4</a:t>
            </a:r>
            <a:r>
              <a:rPr lang="en-US" dirty="0" smtClean="0">
                <a:solidFill>
                  <a:schemeClr val="bg1"/>
                </a:solidFill>
              </a:rPr>
              <a:t> </a:t>
            </a:r>
            <a:r>
              <a:rPr lang="en-US" dirty="0">
                <a:solidFill>
                  <a:schemeClr val="bg1"/>
                </a:solidFill>
              </a:rPr>
              <a:t>of 5</a:t>
            </a:r>
          </a:p>
        </p:txBody>
      </p:sp>
    </p:spTree>
    <p:extLst>
      <p:ext uri="{BB962C8B-B14F-4D97-AF65-F5344CB8AC3E}">
        <p14:creationId xmlns:p14="http://schemas.microsoft.com/office/powerpoint/2010/main" val="42731492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3700" y="84138"/>
            <a:ext cx="5956300" cy="668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5348605" y="2133600"/>
            <a:ext cx="1152525" cy="4508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1200">
                <a:effectLst/>
                <a:latin typeface="Arial"/>
                <a:ea typeface="Times New Roman"/>
              </a:rPr>
              <a:t>Central island </a:t>
            </a:r>
            <a:endParaRPr lang="en-US" sz="1200">
              <a:effectLst/>
              <a:latin typeface="Times New Roman"/>
              <a:ea typeface="Times New Roman"/>
            </a:endParaRPr>
          </a:p>
          <a:p>
            <a:pPr marL="0" marR="0" algn="ctr">
              <a:spcBef>
                <a:spcPts val="0"/>
              </a:spcBef>
              <a:spcAft>
                <a:spcPts val="0"/>
              </a:spcAft>
            </a:pPr>
            <a:r>
              <a:rPr lang="en-US" sz="1200">
                <a:effectLst/>
                <a:latin typeface="Arial"/>
                <a:ea typeface="Times New Roman"/>
              </a:rPr>
              <a:t>(Feature 4)</a:t>
            </a:r>
            <a:endParaRPr lang="en-US" sz="1200">
              <a:effectLst/>
              <a:latin typeface="Times New Roman"/>
              <a:ea typeface="Times New Roman"/>
            </a:endParaRPr>
          </a:p>
        </p:txBody>
      </p:sp>
      <p:cxnSp>
        <p:nvCxnSpPr>
          <p:cNvPr id="7" name="Straight Arrow Connector 6"/>
          <p:cNvCxnSpPr/>
          <p:nvPr/>
        </p:nvCxnSpPr>
        <p:spPr>
          <a:xfrm flipH="1">
            <a:off x="4901565" y="2583815"/>
            <a:ext cx="1000125" cy="136842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 Box 2"/>
          <p:cNvSpPr txBox="1">
            <a:spLocks noChangeArrowheads="1"/>
          </p:cNvSpPr>
          <p:nvPr/>
        </p:nvSpPr>
        <p:spPr bwMode="auto">
          <a:xfrm>
            <a:off x="2819400" y="2817177"/>
            <a:ext cx="1600200" cy="4508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1200">
                <a:effectLst/>
                <a:latin typeface="Arial"/>
                <a:ea typeface="Times New Roman"/>
              </a:rPr>
              <a:t>Feature 1 (large wall w. sluice gates)</a:t>
            </a:r>
            <a:endParaRPr lang="en-US" sz="1200">
              <a:effectLst/>
              <a:latin typeface="Times New Roman"/>
              <a:ea typeface="Times New Roman"/>
            </a:endParaRPr>
          </a:p>
        </p:txBody>
      </p:sp>
      <p:cxnSp>
        <p:nvCxnSpPr>
          <p:cNvPr id="9" name="Straight Arrow Connector 8"/>
          <p:cNvCxnSpPr/>
          <p:nvPr/>
        </p:nvCxnSpPr>
        <p:spPr>
          <a:xfrm>
            <a:off x="3543300" y="3270567"/>
            <a:ext cx="209550" cy="1063625"/>
          </a:xfrm>
          <a:prstGeom prst="straightConnector1">
            <a:avLst/>
          </a:prstGeom>
          <a:ln>
            <a:solidFill>
              <a:srgbClr val="FFFF00"/>
            </a:solidFill>
            <a:tailEnd type="arrow"/>
          </a:ln>
        </p:spPr>
        <p:style>
          <a:lnRef idx="1">
            <a:schemeClr val="dk1"/>
          </a:lnRef>
          <a:fillRef idx="0">
            <a:schemeClr val="dk1"/>
          </a:fillRef>
          <a:effectRef idx="0">
            <a:schemeClr val="dk1"/>
          </a:effectRef>
          <a:fontRef idx="minor">
            <a:schemeClr val="tx1"/>
          </a:fontRef>
        </p:style>
      </p:cxnSp>
      <p:sp>
        <p:nvSpPr>
          <p:cNvPr id="10" name="Text Box 2"/>
          <p:cNvSpPr txBox="1">
            <a:spLocks noChangeArrowheads="1"/>
          </p:cNvSpPr>
          <p:nvPr/>
        </p:nvSpPr>
        <p:spPr bwMode="auto">
          <a:xfrm>
            <a:off x="1800225" y="3362960"/>
            <a:ext cx="1171575" cy="4508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1200" dirty="0">
                <a:effectLst/>
                <a:latin typeface="Arial"/>
                <a:ea typeface="Times New Roman"/>
              </a:rPr>
              <a:t>Kamehameha </a:t>
            </a:r>
            <a:endParaRPr lang="en-US" sz="1200" dirty="0">
              <a:effectLst/>
              <a:latin typeface="Times New Roman"/>
              <a:ea typeface="Times New Roman"/>
            </a:endParaRPr>
          </a:p>
          <a:p>
            <a:pPr marL="0" marR="0" algn="ctr">
              <a:spcBef>
                <a:spcPts val="0"/>
              </a:spcBef>
              <a:spcAft>
                <a:spcPts val="0"/>
              </a:spcAft>
            </a:pPr>
            <a:r>
              <a:rPr lang="en-US" sz="1200" dirty="0">
                <a:effectLst/>
                <a:latin typeface="Arial"/>
                <a:ea typeface="Times New Roman"/>
              </a:rPr>
              <a:t>Highway</a:t>
            </a:r>
            <a:endParaRPr lang="en-US" sz="1200" dirty="0">
              <a:effectLst/>
              <a:latin typeface="Times New Roman"/>
              <a:ea typeface="Times New Roman"/>
            </a:endParaRPr>
          </a:p>
        </p:txBody>
      </p:sp>
      <p:cxnSp>
        <p:nvCxnSpPr>
          <p:cNvPr id="11" name="Straight Arrow Connector 10"/>
          <p:cNvCxnSpPr/>
          <p:nvPr/>
        </p:nvCxnSpPr>
        <p:spPr>
          <a:xfrm>
            <a:off x="2400300" y="3813175"/>
            <a:ext cx="523875" cy="15970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 name="Text Box 2"/>
          <p:cNvSpPr txBox="1">
            <a:spLocks noChangeArrowheads="1"/>
          </p:cNvSpPr>
          <p:nvPr/>
        </p:nvSpPr>
        <p:spPr bwMode="auto">
          <a:xfrm>
            <a:off x="1676400" y="6172200"/>
            <a:ext cx="1219200" cy="4508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1200">
                <a:effectLst/>
                <a:latin typeface="Arial"/>
                <a:ea typeface="Times New Roman"/>
              </a:rPr>
              <a:t>OR&amp;L Railroad</a:t>
            </a:r>
            <a:endParaRPr lang="en-US" sz="1200">
              <a:effectLst/>
              <a:latin typeface="Times New Roman"/>
              <a:ea typeface="Times New Roman"/>
            </a:endParaRPr>
          </a:p>
          <a:p>
            <a:pPr marL="0" marR="0" algn="ctr">
              <a:spcBef>
                <a:spcPts val="0"/>
              </a:spcBef>
              <a:spcAft>
                <a:spcPts val="0"/>
              </a:spcAft>
            </a:pPr>
            <a:r>
              <a:rPr lang="en-US" sz="1200">
                <a:effectLst/>
                <a:latin typeface="Arial"/>
                <a:ea typeface="Times New Roman"/>
              </a:rPr>
              <a:t>Right-of-way</a:t>
            </a:r>
            <a:endParaRPr lang="en-US" sz="1200">
              <a:effectLst/>
              <a:latin typeface="Times New Roman"/>
              <a:ea typeface="Times New Roman"/>
            </a:endParaRPr>
          </a:p>
        </p:txBody>
      </p:sp>
      <p:cxnSp>
        <p:nvCxnSpPr>
          <p:cNvPr id="13" name="Straight Arrow Connector 12"/>
          <p:cNvCxnSpPr/>
          <p:nvPr/>
        </p:nvCxnSpPr>
        <p:spPr>
          <a:xfrm flipV="1">
            <a:off x="2085975" y="5734050"/>
            <a:ext cx="504825" cy="4381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Text Box 2"/>
          <p:cNvSpPr txBox="1">
            <a:spLocks noChangeArrowheads="1"/>
          </p:cNvSpPr>
          <p:nvPr/>
        </p:nvSpPr>
        <p:spPr bwMode="auto">
          <a:xfrm>
            <a:off x="5934075" y="5353050"/>
            <a:ext cx="1533525" cy="4508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1200">
                <a:effectLst/>
                <a:latin typeface="Arial"/>
                <a:ea typeface="Times New Roman"/>
              </a:rPr>
              <a:t>Feature 2 (small wall w. sluice gates</a:t>
            </a:r>
            <a:endParaRPr lang="en-US" sz="1200">
              <a:effectLst/>
              <a:latin typeface="Times New Roman"/>
              <a:ea typeface="Times New Roman"/>
            </a:endParaRPr>
          </a:p>
        </p:txBody>
      </p:sp>
      <p:cxnSp>
        <p:nvCxnSpPr>
          <p:cNvPr id="15" name="Straight Arrow Connector 14"/>
          <p:cNvCxnSpPr/>
          <p:nvPr/>
        </p:nvCxnSpPr>
        <p:spPr>
          <a:xfrm flipH="1" flipV="1">
            <a:off x="5676900" y="4267200"/>
            <a:ext cx="742950" cy="108902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021309" y="76200"/>
            <a:ext cx="4046491" cy="1631216"/>
          </a:xfrm>
          <a:prstGeom prst="rect">
            <a:avLst/>
          </a:prstGeom>
          <a:solidFill>
            <a:schemeClr val="bg1"/>
          </a:solidFill>
        </p:spPr>
        <p:txBody>
          <a:bodyPr wrap="square" rtlCol="0">
            <a:spAutoFit/>
          </a:bodyPr>
          <a:lstStyle/>
          <a:p>
            <a:r>
              <a:rPr lang="en-US" sz="2000" dirty="0" smtClean="0"/>
              <a:t>This 1928 aerial shows Lokoea in total disrepair, and the small wall (Feature 2) in a different location &amp; orientation compared with all other (more recent) depictions  </a:t>
            </a:r>
            <a:endParaRPr lang="en-US" sz="2000" dirty="0"/>
          </a:p>
        </p:txBody>
      </p:sp>
      <p:sp>
        <p:nvSpPr>
          <p:cNvPr id="16" name="Rectangle 15"/>
          <p:cNvSpPr/>
          <p:nvPr/>
        </p:nvSpPr>
        <p:spPr>
          <a:xfrm>
            <a:off x="76200" y="76200"/>
            <a:ext cx="1752600" cy="646331"/>
          </a:xfrm>
          <a:prstGeom prst="rect">
            <a:avLst/>
          </a:prstGeom>
        </p:spPr>
        <p:txBody>
          <a:bodyPr wrap="square">
            <a:spAutoFit/>
          </a:bodyPr>
          <a:lstStyle/>
          <a:p>
            <a:r>
              <a:rPr lang="en-US" dirty="0">
                <a:solidFill>
                  <a:schemeClr val="bg1"/>
                </a:solidFill>
              </a:rPr>
              <a:t>Maps &amp; aerials</a:t>
            </a:r>
          </a:p>
          <a:p>
            <a:r>
              <a:rPr lang="en-US" dirty="0">
                <a:solidFill>
                  <a:schemeClr val="bg1"/>
                </a:solidFill>
              </a:rPr>
              <a:t>5</a:t>
            </a:r>
            <a:r>
              <a:rPr lang="en-US" dirty="0" smtClean="0">
                <a:solidFill>
                  <a:schemeClr val="bg1"/>
                </a:solidFill>
              </a:rPr>
              <a:t> </a:t>
            </a:r>
            <a:r>
              <a:rPr lang="en-US" dirty="0">
                <a:solidFill>
                  <a:schemeClr val="bg1"/>
                </a:solidFill>
              </a:rPr>
              <a:t>of 5</a:t>
            </a:r>
          </a:p>
        </p:txBody>
      </p:sp>
    </p:spTree>
    <p:extLst>
      <p:ext uri="{BB962C8B-B14F-4D97-AF65-F5344CB8AC3E}">
        <p14:creationId xmlns:p14="http://schemas.microsoft.com/office/powerpoint/2010/main" val="37414402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a:bodyPr>
          <a:lstStyle/>
          <a:p>
            <a:r>
              <a:rPr lang="en-US" sz="3200" dirty="0" smtClean="0"/>
              <a:t>Some Historic-era Phases of Lokoea Modification</a:t>
            </a:r>
            <a:endParaRPr lang="en-US" sz="3200" dirty="0"/>
          </a:p>
        </p:txBody>
      </p:sp>
      <p:sp>
        <p:nvSpPr>
          <p:cNvPr id="3" name="Content Placeholder 2"/>
          <p:cNvSpPr>
            <a:spLocks noGrp="1"/>
          </p:cNvSpPr>
          <p:nvPr>
            <p:ph idx="1"/>
          </p:nvPr>
        </p:nvSpPr>
        <p:spPr/>
        <p:txBody>
          <a:bodyPr>
            <a:normAutofit/>
          </a:bodyPr>
          <a:lstStyle/>
          <a:p>
            <a:r>
              <a:rPr lang="en-US" sz="2400" dirty="0" smtClean="0"/>
              <a:t>By the late 1920s, the fishpond was in serious neglect, disrepair</a:t>
            </a:r>
          </a:p>
          <a:p>
            <a:r>
              <a:rPr lang="en-US" sz="2400" dirty="0" smtClean="0"/>
              <a:t>1930s, Waialua Sugar Co. seems to have invested in major repairs to the main structures and may have completely rebuilt the small wall (Feature 2) in a different location</a:t>
            </a:r>
          </a:p>
          <a:p>
            <a:r>
              <a:rPr lang="en-US" sz="2400" dirty="0" smtClean="0"/>
              <a:t>1960s tenant embarked on extensive modifications including construction of the “Keiki pond”</a:t>
            </a:r>
          </a:p>
          <a:p>
            <a:r>
              <a:rPr lang="en-US" sz="2400" dirty="0" smtClean="0"/>
              <a:t>1980s tenant rebuilt/ repaired parts of </a:t>
            </a:r>
            <a:r>
              <a:rPr lang="en-US" sz="2400" dirty="0" err="1" smtClean="0"/>
              <a:t>makai</a:t>
            </a:r>
            <a:r>
              <a:rPr lang="en-US" sz="2400" dirty="0" smtClean="0"/>
              <a:t> end of the large wall (Feature 1)  </a:t>
            </a:r>
            <a:endParaRPr lang="en-US" sz="2400" dirty="0"/>
          </a:p>
        </p:txBody>
      </p:sp>
    </p:spTree>
    <p:extLst>
      <p:ext uri="{BB962C8B-B14F-4D97-AF65-F5344CB8AC3E}">
        <p14:creationId xmlns:p14="http://schemas.microsoft.com/office/powerpoint/2010/main" val="7469285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Archaeological Work at Lokoea</a:t>
            </a:r>
            <a:endParaRPr lang="en-US" sz="3600" dirty="0">
              <a:solidFill>
                <a:srgbClr val="FFFF00"/>
              </a:solidFill>
            </a:endParaRPr>
          </a:p>
        </p:txBody>
      </p:sp>
      <p:sp>
        <p:nvSpPr>
          <p:cNvPr id="3" name="Content Placeholder 2"/>
          <p:cNvSpPr>
            <a:spLocks noGrp="1"/>
          </p:cNvSpPr>
          <p:nvPr>
            <p:ph idx="1"/>
          </p:nvPr>
        </p:nvSpPr>
        <p:spPr/>
        <p:txBody>
          <a:bodyPr>
            <a:normAutofit fontScale="92500"/>
          </a:bodyPr>
          <a:lstStyle/>
          <a:p>
            <a:r>
              <a:rPr lang="en-US" dirty="0" smtClean="0">
                <a:solidFill>
                  <a:srgbClr val="FFFF00"/>
                </a:solidFill>
              </a:rPr>
              <a:t>What do we want to know?</a:t>
            </a:r>
          </a:p>
          <a:p>
            <a:pPr lvl="1"/>
            <a:r>
              <a:rPr lang="en-US" dirty="0" smtClean="0">
                <a:solidFill>
                  <a:srgbClr val="FFFF00"/>
                </a:solidFill>
              </a:rPr>
              <a:t>Origins and chronology (when questions)</a:t>
            </a:r>
          </a:p>
          <a:p>
            <a:pPr lvl="1"/>
            <a:r>
              <a:rPr lang="en-US" dirty="0" smtClean="0">
                <a:solidFill>
                  <a:srgbClr val="FFFF00"/>
                </a:solidFill>
              </a:rPr>
              <a:t>Phases of change and modification through time (analysis of superposition)</a:t>
            </a:r>
          </a:p>
          <a:p>
            <a:pPr lvl="1"/>
            <a:r>
              <a:rPr lang="en-US" b="1" dirty="0" smtClean="0">
                <a:solidFill>
                  <a:srgbClr val="FFFF00"/>
                </a:solidFill>
              </a:rPr>
              <a:t>Understand Lokoea as part of a larger cultural landscape</a:t>
            </a:r>
          </a:p>
          <a:p>
            <a:pPr lvl="1"/>
            <a:r>
              <a:rPr lang="en-US" b="1" dirty="0" smtClean="0">
                <a:solidFill>
                  <a:srgbClr val="FFFF00"/>
                </a:solidFill>
              </a:rPr>
              <a:t>How did Hawaiians work with the natural lay of the land and transform the landscape to make it more productive in a sustainable way (i.e., without causing undue harm to its natural resources)?</a:t>
            </a:r>
            <a:endParaRPr lang="en-US" b="1" dirty="0">
              <a:solidFill>
                <a:srgbClr val="FFFF00"/>
              </a:solidFill>
            </a:endParaRPr>
          </a:p>
        </p:txBody>
      </p:sp>
    </p:spTree>
    <p:extLst>
      <p:ext uri="{BB962C8B-B14F-4D97-AF65-F5344CB8AC3E}">
        <p14:creationId xmlns:p14="http://schemas.microsoft.com/office/powerpoint/2010/main" val="6789196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76200"/>
            <a:ext cx="9046488" cy="6400800"/>
          </a:xfrm>
          <a:prstGeom prst="rect">
            <a:avLst/>
          </a:prstGeom>
        </p:spPr>
      </p:pic>
      <p:sp>
        <p:nvSpPr>
          <p:cNvPr id="3" name="TextBox 2"/>
          <p:cNvSpPr txBox="1"/>
          <p:nvPr/>
        </p:nvSpPr>
        <p:spPr>
          <a:xfrm>
            <a:off x="5105400" y="76200"/>
            <a:ext cx="3962400" cy="2246769"/>
          </a:xfrm>
          <a:prstGeom prst="rect">
            <a:avLst/>
          </a:prstGeom>
          <a:solidFill>
            <a:schemeClr val="bg1"/>
          </a:solidFill>
          <a:ln>
            <a:solidFill>
              <a:schemeClr val="accent1"/>
            </a:solidFill>
          </a:ln>
        </p:spPr>
        <p:txBody>
          <a:bodyPr wrap="square" rtlCol="0">
            <a:spAutoFit/>
          </a:bodyPr>
          <a:lstStyle/>
          <a:p>
            <a:r>
              <a:rPr lang="en-US" sz="2000" dirty="0" smtClean="0"/>
              <a:t>From a purely functional perspective, the large wall (Feature 1), small wall (Feature 2) &amp; central island (Feature 4) collectively create Lokoea fishpond; without these 3 structures, Lokoea would simply be the south end of `Uko`a fishpond </a:t>
            </a:r>
            <a:endParaRPr lang="en-US" sz="2000" dirty="0"/>
          </a:p>
        </p:txBody>
      </p:sp>
    </p:spTree>
    <p:extLst>
      <p:ext uri="{BB962C8B-B14F-4D97-AF65-F5344CB8AC3E}">
        <p14:creationId xmlns:p14="http://schemas.microsoft.com/office/powerpoint/2010/main" val="11633139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76200"/>
            <a:ext cx="5791200" cy="6630925"/>
          </a:xfrm>
        </p:spPr>
      </p:pic>
    </p:spTree>
    <p:extLst>
      <p:ext uri="{BB962C8B-B14F-4D97-AF65-F5344CB8AC3E}">
        <p14:creationId xmlns:p14="http://schemas.microsoft.com/office/powerpoint/2010/main" val="15181839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2" name="Title 1"/>
          <p:cNvSpPr>
            <a:spLocks noGrp="1"/>
          </p:cNvSpPr>
          <p:nvPr>
            <p:ph type="title"/>
          </p:nvPr>
        </p:nvSpPr>
        <p:spPr>
          <a:xfrm>
            <a:off x="1066800" y="76200"/>
            <a:ext cx="7239000" cy="1143000"/>
          </a:xfrm>
        </p:spPr>
        <p:txBody>
          <a:bodyPr>
            <a:normAutofit/>
          </a:bodyPr>
          <a:lstStyle/>
          <a:p>
            <a:r>
              <a:rPr lang="en-US" sz="3600" dirty="0" smtClean="0"/>
              <a:t>Who Am I &amp; Why Am I Here?</a:t>
            </a:r>
            <a:endParaRPr lang="en-US" sz="3600" dirty="0"/>
          </a:p>
        </p:txBody>
      </p:sp>
      <p:sp>
        <p:nvSpPr>
          <p:cNvPr id="3" name="Content Placeholder 2"/>
          <p:cNvSpPr>
            <a:spLocks noGrp="1"/>
          </p:cNvSpPr>
          <p:nvPr>
            <p:ph idx="1"/>
          </p:nvPr>
        </p:nvSpPr>
        <p:spPr>
          <a:xfrm>
            <a:off x="609600" y="1524000"/>
            <a:ext cx="8763000" cy="1905000"/>
          </a:xfrm>
        </p:spPr>
        <p:txBody>
          <a:bodyPr>
            <a:noAutofit/>
          </a:bodyPr>
          <a:lstStyle/>
          <a:p>
            <a:pPr>
              <a:spcBef>
                <a:spcPts val="200"/>
              </a:spcBef>
            </a:pPr>
            <a:r>
              <a:rPr lang="en-US" sz="2400" dirty="0" smtClean="0">
                <a:solidFill>
                  <a:srgbClr val="C00000"/>
                </a:solidFill>
              </a:rPr>
              <a:t>Since January 2013, I’ve been working on an </a:t>
            </a:r>
            <a:r>
              <a:rPr lang="en-US" sz="2400" u="sng" dirty="0" smtClean="0">
                <a:solidFill>
                  <a:srgbClr val="C00000"/>
                </a:solidFill>
              </a:rPr>
              <a:t>Archaeological Survey</a:t>
            </a:r>
            <a:r>
              <a:rPr lang="en-US" sz="2400" dirty="0" smtClean="0">
                <a:solidFill>
                  <a:srgbClr val="C00000"/>
                </a:solidFill>
              </a:rPr>
              <a:t> of Lokoea for LAD</a:t>
            </a:r>
          </a:p>
          <a:p>
            <a:pPr marL="0" indent="0">
              <a:buNone/>
            </a:pPr>
            <a:endParaRPr lang="en-US" sz="2400" dirty="0" smtClean="0">
              <a:solidFill>
                <a:srgbClr val="C00000"/>
              </a:solidFill>
            </a:endParaRPr>
          </a:p>
          <a:p>
            <a:r>
              <a:rPr lang="en-US" sz="2400" dirty="0" smtClean="0">
                <a:solidFill>
                  <a:srgbClr val="FFC000"/>
                </a:solidFill>
              </a:rPr>
              <a:t>And, an </a:t>
            </a:r>
            <a:r>
              <a:rPr lang="en-US" sz="2400" u="sng" dirty="0" smtClean="0">
                <a:solidFill>
                  <a:srgbClr val="FFC000"/>
                </a:solidFill>
              </a:rPr>
              <a:t>Archaeological Preservation &amp; Development Plan</a:t>
            </a:r>
            <a:endParaRPr lang="en-US" sz="2400" u="sng" dirty="0">
              <a:solidFill>
                <a:srgbClr val="FFC000"/>
              </a:solidFill>
            </a:endParaRPr>
          </a:p>
        </p:txBody>
      </p:sp>
    </p:spTree>
    <p:extLst>
      <p:ext uri="{BB962C8B-B14F-4D97-AF65-F5344CB8AC3E}">
        <p14:creationId xmlns:p14="http://schemas.microsoft.com/office/powerpoint/2010/main" val="27539073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3505200"/>
            <a:ext cx="5029200" cy="3352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600700" cy="3733800"/>
          </a:xfrm>
          <a:prstGeom prst="rect">
            <a:avLst/>
          </a:prstGeom>
        </p:spPr>
      </p:pic>
      <p:sp>
        <p:nvSpPr>
          <p:cNvPr id="9" name="TextBox 8"/>
          <p:cNvSpPr txBox="1"/>
          <p:nvPr/>
        </p:nvSpPr>
        <p:spPr>
          <a:xfrm>
            <a:off x="174171" y="4778514"/>
            <a:ext cx="3940629" cy="707886"/>
          </a:xfrm>
          <a:prstGeom prst="rect">
            <a:avLst/>
          </a:prstGeom>
          <a:noFill/>
        </p:spPr>
        <p:txBody>
          <a:bodyPr wrap="square" rtlCol="0">
            <a:spAutoFit/>
          </a:bodyPr>
          <a:lstStyle/>
          <a:p>
            <a:r>
              <a:rPr lang="en-US" sz="2000" dirty="0" smtClean="0">
                <a:solidFill>
                  <a:schemeClr val="bg1"/>
                </a:solidFill>
              </a:rPr>
              <a:t>Concrete and dressed basalt block gate structures built in 1930s</a:t>
            </a:r>
            <a:endParaRPr lang="en-US" sz="2000" dirty="0">
              <a:solidFill>
                <a:schemeClr val="bg1"/>
              </a:solidFill>
            </a:endParaRPr>
          </a:p>
        </p:txBody>
      </p:sp>
      <p:cxnSp>
        <p:nvCxnSpPr>
          <p:cNvPr id="11" name="Straight Arrow Connector 10"/>
          <p:cNvCxnSpPr/>
          <p:nvPr/>
        </p:nvCxnSpPr>
        <p:spPr>
          <a:xfrm>
            <a:off x="3352800" y="5334000"/>
            <a:ext cx="2247900" cy="304800"/>
          </a:xfrm>
          <a:prstGeom prst="straightConnector1">
            <a:avLst/>
          </a:prstGeom>
          <a:ln w="158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96000" y="381000"/>
            <a:ext cx="2819400" cy="1323439"/>
          </a:xfrm>
          <a:prstGeom prst="rect">
            <a:avLst/>
          </a:prstGeom>
          <a:noFill/>
        </p:spPr>
        <p:txBody>
          <a:bodyPr wrap="square" rtlCol="0">
            <a:spAutoFit/>
          </a:bodyPr>
          <a:lstStyle/>
          <a:p>
            <a:r>
              <a:rPr lang="en-US" sz="2000" dirty="0" smtClean="0">
                <a:solidFill>
                  <a:schemeClr val="bg1"/>
                </a:solidFill>
              </a:rPr>
              <a:t>Large gated wall facing </a:t>
            </a:r>
            <a:r>
              <a:rPr lang="en-US" sz="2000" dirty="0" err="1" smtClean="0">
                <a:solidFill>
                  <a:schemeClr val="bg1"/>
                </a:solidFill>
              </a:rPr>
              <a:t>makai</a:t>
            </a:r>
            <a:r>
              <a:rPr lang="en-US" sz="2000" dirty="0" smtClean="0">
                <a:solidFill>
                  <a:schemeClr val="bg1"/>
                </a:solidFill>
              </a:rPr>
              <a:t> (</a:t>
            </a:r>
            <a:r>
              <a:rPr lang="en-US" sz="2000" dirty="0" err="1" smtClean="0">
                <a:solidFill>
                  <a:schemeClr val="bg1"/>
                </a:solidFill>
              </a:rPr>
              <a:t>Ka`ena</a:t>
            </a:r>
            <a:r>
              <a:rPr lang="en-US" sz="2000" dirty="0" smtClean="0">
                <a:solidFill>
                  <a:schemeClr val="bg1"/>
                </a:solidFill>
              </a:rPr>
              <a:t>), Lokoea Stream to the right, main pond to the left</a:t>
            </a:r>
            <a:endParaRPr lang="en-US" sz="2000" dirty="0">
              <a:solidFill>
                <a:schemeClr val="bg1"/>
              </a:solidFill>
            </a:endParaRPr>
          </a:p>
        </p:txBody>
      </p:sp>
      <p:cxnSp>
        <p:nvCxnSpPr>
          <p:cNvPr id="3" name="Straight Arrow Connector 2"/>
          <p:cNvCxnSpPr/>
          <p:nvPr/>
        </p:nvCxnSpPr>
        <p:spPr>
          <a:xfrm flipH="1">
            <a:off x="4648200" y="1219200"/>
            <a:ext cx="1447800" cy="17526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6481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2590800"/>
            <a:ext cx="6858000" cy="42039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200"/>
            <a:ext cx="4572000" cy="3048000"/>
          </a:xfrm>
          <a:prstGeom prst="rect">
            <a:avLst/>
          </a:prstGeom>
        </p:spPr>
      </p:pic>
      <p:sp>
        <p:nvSpPr>
          <p:cNvPr id="7" name="TextBox 6"/>
          <p:cNvSpPr txBox="1"/>
          <p:nvPr/>
        </p:nvSpPr>
        <p:spPr>
          <a:xfrm>
            <a:off x="5029200" y="304800"/>
            <a:ext cx="3429000" cy="1015663"/>
          </a:xfrm>
          <a:prstGeom prst="rect">
            <a:avLst/>
          </a:prstGeom>
          <a:noFill/>
        </p:spPr>
        <p:txBody>
          <a:bodyPr wrap="square" rtlCol="0">
            <a:spAutoFit/>
          </a:bodyPr>
          <a:lstStyle/>
          <a:p>
            <a:r>
              <a:rPr lang="en-US" sz="2000" dirty="0" smtClean="0">
                <a:solidFill>
                  <a:schemeClr val="bg1"/>
                </a:solidFill>
              </a:rPr>
              <a:t>Newer (1950s) rock work overlying older (rounded dark boulders) </a:t>
            </a:r>
            <a:endParaRPr lang="en-US" sz="2000" dirty="0">
              <a:solidFill>
                <a:schemeClr val="bg1"/>
              </a:solidFill>
            </a:endParaRPr>
          </a:p>
        </p:txBody>
      </p:sp>
      <p:cxnSp>
        <p:nvCxnSpPr>
          <p:cNvPr id="9" name="Straight Arrow Connector 8"/>
          <p:cNvCxnSpPr/>
          <p:nvPr/>
        </p:nvCxnSpPr>
        <p:spPr>
          <a:xfrm flipH="1">
            <a:off x="3733800" y="533400"/>
            <a:ext cx="1295400" cy="106680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505200" y="1219200"/>
            <a:ext cx="1524000" cy="114300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76800" y="1944431"/>
            <a:ext cx="3962400" cy="400110"/>
          </a:xfrm>
          <a:prstGeom prst="rect">
            <a:avLst/>
          </a:prstGeom>
          <a:noFill/>
        </p:spPr>
        <p:txBody>
          <a:bodyPr wrap="square" rtlCol="0">
            <a:spAutoFit/>
          </a:bodyPr>
          <a:lstStyle/>
          <a:p>
            <a:r>
              <a:rPr lang="en-US" sz="2000" dirty="0" smtClean="0">
                <a:solidFill>
                  <a:srgbClr val="FFFF00"/>
                </a:solidFill>
              </a:rPr>
              <a:t>Schematic cross section of Feature 1</a:t>
            </a:r>
            <a:endParaRPr lang="en-US" sz="2000" dirty="0">
              <a:solidFill>
                <a:srgbClr val="FFFF00"/>
              </a:solidFill>
            </a:endParaRPr>
          </a:p>
        </p:txBody>
      </p:sp>
      <p:cxnSp>
        <p:nvCxnSpPr>
          <p:cNvPr id="14" name="Straight Arrow Connector 13"/>
          <p:cNvCxnSpPr/>
          <p:nvPr/>
        </p:nvCxnSpPr>
        <p:spPr>
          <a:xfrm flipH="1">
            <a:off x="6019800" y="2344541"/>
            <a:ext cx="533400" cy="77965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9032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95250"/>
            <a:ext cx="8915400" cy="6686550"/>
          </a:xfrm>
          <a:prstGeom prst="rect">
            <a:avLst/>
          </a:prstGeom>
        </p:spPr>
      </p:pic>
      <p:sp>
        <p:nvSpPr>
          <p:cNvPr id="2" name="Title 1"/>
          <p:cNvSpPr>
            <a:spLocks noGrp="1"/>
          </p:cNvSpPr>
          <p:nvPr>
            <p:ph type="title"/>
          </p:nvPr>
        </p:nvSpPr>
        <p:spPr>
          <a:xfrm>
            <a:off x="457200" y="457200"/>
            <a:ext cx="8229600" cy="762000"/>
          </a:xfrm>
        </p:spPr>
        <p:txBody>
          <a:bodyPr>
            <a:normAutofit fontScale="90000"/>
          </a:bodyPr>
          <a:lstStyle/>
          <a:p>
            <a:r>
              <a:rPr lang="en-US" sz="2800" dirty="0" smtClean="0"/>
              <a:t/>
            </a:r>
            <a:br>
              <a:rPr lang="en-US" sz="2800" dirty="0" smtClean="0"/>
            </a:br>
            <a:r>
              <a:rPr lang="en-US" sz="2800" dirty="0" smtClean="0"/>
              <a:t>Excavation (test unit 1) in the large wall (Feature 1)</a:t>
            </a:r>
            <a:br>
              <a:rPr lang="en-US" sz="2800" dirty="0" smtClean="0"/>
            </a:br>
            <a:r>
              <a:rPr lang="en-US" sz="2800" dirty="0" smtClean="0"/>
              <a:t>Purpose of digging in this spot?</a:t>
            </a:r>
            <a:br>
              <a:rPr lang="en-US" sz="2800" dirty="0" smtClean="0"/>
            </a:br>
            <a:r>
              <a:rPr lang="en-US" sz="2800" dirty="0" smtClean="0"/>
              <a:t>[Incidentally, all our excavation done only by hand]</a:t>
            </a:r>
            <a:br>
              <a:rPr lang="en-US" sz="2800" dirty="0" smtClean="0"/>
            </a:br>
            <a:r>
              <a:rPr lang="en-US" sz="2800" dirty="0" smtClean="0"/>
              <a:t>  </a:t>
            </a:r>
            <a:endParaRPr lang="en-US" sz="2800" dirty="0"/>
          </a:p>
        </p:txBody>
      </p:sp>
    </p:spTree>
    <p:extLst>
      <p:ext uri="{BB962C8B-B14F-4D97-AF65-F5344CB8AC3E}">
        <p14:creationId xmlns:p14="http://schemas.microsoft.com/office/powerpoint/2010/main" val="7913682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a:blip r:embed="rId2" cstate="print">
            <a:extLst>
              <a:ext uri="{BEBA8EAE-BF5A-486C-A8C5-ECC9F3942E4B}">
                <a14:imgProps xmlns:a14="http://schemas.microsoft.com/office/drawing/2010/main">
                  <a14:imgLayer r:embed="rId3">
                    <a14:imgEffect>
                      <a14:colorTemperature colorTemp="6750"/>
                    </a14:imgEffect>
                    <a14:imgEffect>
                      <a14:saturation sat="14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4800" y="76200"/>
            <a:ext cx="8534400" cy="6705600"/>
          </a:xfrm>
          <a:prstGeom prst="rect">
            <a:avLst/>
          </a:prstGeom>
          <a:ln w="3175">
            <a:solidFill>
              <a:schemeClr val="tx1"/>
            </a:solidFill>
          </a:ln>
        </p:spPr>
      </p:pic>
      <p:cxnSp>
        <p:nvCxnSpPr>
          <p:cNvPr id="6" name="Straight Connector 5"/>
          <p:cNvCxnSpPr/>
          <p:nvPr/>
        </p:nvCxnSpPr>
        <p:spPr>
          <a:xfrm flipV="1">
            <a:off x="2133600" y="2743200"/>
            <a:ext cx="2971800" cy="2209800"/>
          </a:xfrm>
          <a:prstGeom prst="line">
            <a:avLst/>
          </a:prstGeom>
          <a:ln w="254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791200" y="3124200"/>
            <a:ext cx="304800" cy="1066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3491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28600"/>
            <a:ext cx="8153400" cy="6477000"/>
          </a:xfrm>
          <a:prstGeom prst="rect">
            <a:avLst/>
          </a:prstGeom>
          <a:ln w="19050">
            <a:solidFill>
              <a:schemeClr val="tx1"/>
            </a:solidFill>
            <a:prstDash val="solid"/>
          </a:ln>
        </p:spPr>
      </p:pic>
      <p:cxnSp>
        <p:nvCxnSpPr>
          <p:cNvPr id="10" name="Straight Arrow Connector 9"/>
          <p:cNvCxnSpPr/>
          <p:nvPr/>
        </p:nvCxnSpPr>
        <p:spPr>
          <a:xfrm flipV="1">
            <a:off x="4876800" y="5257800"/>
            <a:ext cx="457200" cy="1143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038600" y="4305300"/>
            <a:ext cx="457200" cy="1143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352800" y="3276600"/>
            <a:ext cx="457200" cy="1143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2000" y="4845784"/>
            <a:ext cx="2362200" cy="1631216"/>
          </a:xfrm>
          <a:prstGeom prst="rect">
            <a:avLst/>
          </a:prstGeom>
          <a:solidFill>
            <a:schemeClr val="bg1"/>
          </a:solidFill>
          <a:ln>
            <a:solidFill>
              <a:schemeClr val="tx1"/>
            </a:solidFill>
          </a:ln>
        </p:spPr>
        <p:txBody>
          <a:bodyPr wrap="square" rtlCol="0">
            <a:spAutoFit/>
          </a:bodyPr>
          <a:lstStyle/>
          <a:p>
            <a:r>
              <a:rPr lang="en-US" sz="2000" dirty="0" smtClean="0"/>
              <a:t>Detail of sheet metal shoring (1930s material) at the very base of excavation, in the water table</a:t>
            </a:r>
            <a:endParaRPr lang="en-US" sz="2000" dirty="0"/>
          </a:p>
        </p:txBody>
      </p:sp>
    </p:spTree>
    <p:extLst>
      <p:ext uri="{BB962C8B-B14F-4D97-AF65-F5344CB8AC3E}">
        <p14:creationId xmlns:p14="http://schemas.microsoft.com/office/powerpoint/2010/main" val="30018290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533399"/>
            <a:ext cx="8915400" cy="5618838"/>
          </a:xfrm>
        </p:spPr>
      </p:pic>
    </p:spTree>
    <p:extLst>
      <p:ext uri="{BB962C8B-B14F-4D97-AF65-F5344CB8AC3E}">
        <p14:creationId xmlns:p14="http://schemas.microsoft.com/office/powerpoint/2010/main" val="8330176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
            <a:ext cx="8686800" cy="258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2209800"/>
            <a:ext cx="4572000" cy="343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355756"/>
            <a:ext cx="4572000" cy="334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H="1" flipV="1">
            <a:off x="1066800" y="1752600"/>
            <a:ext cx="457200" cy="1905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5181600" y="1752600"/>
            <a:ext cx="1295400" cy="1143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05400" y="5867400"/>
            <a:ext cx="3879267" cy="707886"/>
          </a:xfrm>
          <a:prstGeom prst="rect">
            <a:avLst/>
          </a:prstGeom>
          <a:noFill/>
        </p:spPr>
        <p:txBody>
          <a:bodyPr wrap="none" rtlCol="0">
            <a:spAutoFit/>
          </a:bodyPr>
          <a:lstStyle/>
          <a:p>
            <a:r>
              <a:rPr lang="en-US" sz="2000" dirty="0" smtClean="0">
                <a:solidFill>
                  <a:schemeClr val="bg1"/>
                </a:solidFill>
              </a:rPr>
              <a:t>This object is about 32 inches long, </a:t>
            </a:r>
          </a:p>
          <a:p>
            <a:r>
              <a:rPr lang="en-US" sz="2000" dirty="0" smtClean="0">
                <a:solidFill>
                  <a:schemeClr val="bg1"/>
                </a:solidFill>
              </a:rPr>
              <a:t>a bit less than 3 </a:t>
            </a:r>
            <a:r>
              <a:rPr lang="en-US" sz="2000" dirty="0" err="1" smtClean="0">
                <a:solidFill>
                  <a:schemeClr val="bg1"/>
                </a:solidFill>
              </a:rPr>
              <a:t>ft</a:t>
            </a:r>
            <a:endParaRPr lang="en-US" sz="2000" dirty="0">
              <a:solidFill>
                <a:schemeClr val="bg1"/>
              </a:solidFill>
            </a:endParaRPr>
          </a:p>
        </p:txBody>
      </p:sp>
    </p:spTree>
    <p:extLst>
      <p:ext uri="{BB962C8B-B14F-4D97-AF65-F5344CB8AC3E}">
        <p14:creationId xmlns:p14="http://schemas.microsoft.com/office/powerpoint/2010/main" val="12009761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072" y="304800"/>
            <a:ext cx="8861528" cy="6400800"/>
          </a:xfrm>
        </p:spPr>
      </p:pic>
    </p:spTree>
    <p:extLst>
      <p:ext uri="{BB962C8B-B14F-4D97-AF65-F5344CB8AC3E}">
        <p14:creationId xmlns:p14="http://schemas.microsoft.com/office/powerpoint/2010/main" val="40686185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sz="3600" dirty="0" smtClean="0"/>
              <a:t>Radiocarbon dating &amp; taxonomic identification</a:t>
            </a:r>
            <a:endParaRPr lang="en-US" sz="3600" dirty="0"/>
          </a:p>
        </p:txBody>
      </p:sp>
      <p:sp>
        <p:nvSpPr>
          <p:cNvPr id="3" name="Content Placeholder 2"/>
          <p:cNvSpPr>
            <a:spLocks noGrp="1"/>
          </p:cNvSpPr>
          <p:nvPr>
            <p:ph idx="1"/>
          </p:nvPr>
        </p:nvSpPr>
        <p:spPr>
          <a:xfrm>
            <a:off x="457200" y="1600200"/>
            <a:ext cx="8229600" cy="3962400"/>
          </a:xfrm>
        </p:spPr>
        <p:txBody>
          <a:bodyPr>
            <a:normAutofit fontScale="85000" lnSpcReduction="20000"/>
          </a:bodyPr>
          <a:lstStyle/>
          <a:p>
            <a:r>
              <a:rPr lang="en-US" dirty="0" smtClean="0"/>
              <a:t>Douglas fir (a native of the western U.S.)</a:t>
            </a:r>
          </a:p>
          <a:p>
            <a:r>
              <a:rPr lang="en-US" dirty="0"/>
              <a:t>AD </a:t>
            </a:r>
            <a:r>
              <a:rPr lang="en-US" dirty="0" smtClean="0"/>
              <a:t>1760–1820</a:t>
            </a:r>
          </a:p>
          <a:p>
            <a:r>
              <a:rPr lang="en-US" dirty="0" smtClean="0">
                <a:solidFill>
                  <a:srgbClr val="FF0000"/>
                </a:solidFill>
              </a:rPr>
              <a:t>In the context of the evidence of the 1930s sheet metal shoring at the bottom of the trench, what does this all mean?</a:t>
            </a:r>
          </a:p>
          <a:p>
            <a:r>
              <a:rPr lang="en-US" dirty="0" smtClean="0">
                <a:solidFill>
                  <a:srgbClr val="002060"/>
                </a:solidFill>
              </a:rPr>
              <a:t>Either the large wall (Feature 1) isn’t very old, or it has been more or less completely rebuilt from the bottom up; regardless, this excavation and other work we did at the </a:t>
            </a:r>
            <a:r>
              <a:rPr lang="en-US" dirty="0" err="1" smtClean="0">
                <a:solidFill>
                  <a:srgbClr val="002060"/>
                </a:solidFill>
              </a:rPr>
              <a:t>makai</a:t>
            </a:r>
            <a:r>
              <a:rPr lang="en-US" dirty="0" smtClean="0">
                <a:solidFill>
                  <a:srgbClr val="002060"/>
                </a:solidFill>
              </a:rPr>
              <a:t> end suggest it’s difficult to find undisturbed/ unmodified parts of this wall</a:t>
            </a:r>
            <a:endParaRPr lang="en-US" dirty="0">
              <a:solidFill>
                <a:srgbClr val="002060"/>
              </a:solidFill>
            </a:endParaRPr>
          </a:p>
        </p:txBody>
      </p:sp>
    </p:spTree>
    <p:extLst>
      <p:ext uri="{BB962C8B-B14F-4D97-AF65-F5344CB8AC3E}">
        <p14:creationId xmlns:p14="http://schemas.microsoft.com/office/powerpoint/2010/main" val="7383540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13118"/>
            <a:ext cx="8229600" cy="549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914400"/>
          </a:xfrm>
        </p:spPr>
        <p:txBody>
          <a:bodyPr>
            <a:normAutofit fontScale="90000"/>
          </a:bodyPr>
          <a:lstStyle/>
          <a:p>
            <a:r>
              <a:rPr lang="en-US" sz="2800" dirty="0" smtClean="0">
                <a:solidFill>
                  <a:srgbClr val="FFFF00"/>
                </a:solidFill>
              </a:rPr>
              <a:t>Excavation (test units 3 &amp; 4) in </a:t>
            </a:r>
            <a:r>
              <a:rPr lang="en-US" sz="2800" dirty="0" err="1" smtClean="0">
                <a:solidFill>
                  <a:srgbClr val="FFFF00"/>
                </a:solidFill>
              </a:rPr>
              <a:t>makai</a:t>
            </a:r>
            <a:r>
              <a:rPr lang="en-US" sz="2800" dirty="0" smtClean="0">
                <a:solidFill>
                  <a:srgbClr val="FFFF00"/>
                </a:solidFill>
              </a:rPr>
              <a:t> end of large wall </a:t>
            </a:r>
            <a:br>
              <a:rPr lang="en-US" sz="2800" dirty="0" smtClean="0">
                <a:solidFill>
                  <a:srgbClr val="FFFF00"/>
                </a:solidFill>
              </a:rPr>
            </a:br>
            <a:r>
              <a:rPr lang="en-US" sz="2800" dirty="0" smtClean="0">
                <a:solidFill>
                  <a:srgbClr val="FFFF00"/>
                </a:solidFill>
              </a:rPr>
              <a:t>Purpose for digging here?</a:t>
            </a:r>
            <a:endParaRPr lang="en-US" sz="2800" dirty="0">
              <a:solidFill>
                <a:srgbClr val="FFFF00"/>
              </a:solidFill>
            </a:endParaRPr>
          </a:p>
        </p:txBody>
      </p:sp>
      <p:sp>
        <p:nvSpPr>
          <p:cNvPr id="3" name="TextBox 2"/>
          <p:cNvSpPr txBox="1"/>
          <p:nvPr/>
        </p:nvSpPr>
        <p:spPr>
          <a:xfrm>
            <a:off x="2133600" y="1581090"/>
            <a:ext cx="1295400" cy="400110"/>
          </a:xfrm>
          <a:prstGeom prst="rect">
            <a:avLst/>
          </a:prstGeom>
          <a:solidFill>
            <a:schemeClr val="bg1"/>
          </a:solidFill>
        </p:spPr>
        <p:txBody>
          <a:bodyPr wrap="square" rtlCol="0">
            <a:spAutoFit/>
          </a:bodyPr>
          <a:lstStyle/>
          <a:p>
            <a:pPr algn="ctr"/>
            <a:r>
              <a:rPr lang="en-US" sz="2000" dirty="0" smtClean="0"/>
              <a:t>Test unit 3</a:t>
            </a:r>
            <a:endParaRPr lang="en-US" sz="2000" dirty="0"/>
          </a:p>
        </p:txBody>
      </p:sp>
      <p:cxnSp>
        <p:nvCxnSpPr>
          <p:cNvPr id="5" name="Straight Arrow Connector 4"/>
          <p:cNvCxnSpPr>
            <a:stCxn id="3" idx="2"/>
          </p:cNvCxnSpPr>
          <p:nvPr/>
        </p:nvCxnSpPr>
        <p:spPr>
          <a:xfrm>
            <a:off x="2781300" y="1981200"/>
            <a:ext cx="647700" cy="1143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81400" y="3390780"/>
            <a:ext cx="2438400" cy="400110"/>
          </a:xfrm>
          <a:prstGeom prst="rect">
            <a:avLst/>
          </a:prstGeom>
          <a:solidFill>
            <a:schemeClr val="bg1"/>
          </a:solidFill>
        </p:spPr>
        <p:txBody>
          <a:bodyPr wrap="square" rtlCol="0">
            <a:spAutoFit/>
          </a:bodyPr>
          <a:lstStyle/>
          <a:p>
            <a:r>
              <a:rPr lang="en-US" sz="2000" dirty="0" smtClean="0"/>
              <a:t>Location of test unit 4</a:t>
            </a:r>
            <a:endParaRPr lang="en-US" sz="2000" dirty="0"/>
          </a:p>
        </p:txBody>
      </p:sp>
    </p:spTree>
    <p:extLst>
      <p:ext uri="{BB962C8B-B14F-4D97-AF65-F5344CB8AC3E}">
        <p14:creationId xmlns:p14="http://schemas.microsoft.com/office/powerpoint/2010/main" val="2049126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rPr>
              <a:t>Topics I’d Like to Cover…</a:t>
            </a:r>
            <a:endParaRPr lang="en-US" sz="3600" dirty="0">
              <a:solidFill>
                <a:srgbClr val="FF0000"/>
              </a:solidFill>
            </a:endParaRPr>
          </a:p>
        </p:txBody>
      </p:sp>
      <p:sp>
        <p:nvSpPr>
          <p:cNvPr id="3" name="Content Placeholder 2"/>
          <p:cNvSpPr>
            <a:spLocks noGrp="1"/>
          </p:cNvSpPr>
          <p:nvPr>
            <p:ph idx="1"/>
          </p:nvPr>
        </p:nvSpPr>
        <p:spPr>
          <a:xfrm>
            <a:off x="533400" y="1752600"/>
            <a:ext cx="8305800" cy="2819400"/>
          </a:xfrm>
        </p:spPr>
        <p:txBody>
          <a:bodyPr>
            <a:normAutofit fontScale="92500"/>
          </a:bodyPr>
          <a:lstStyle/>
          <a:p>
            <a:r>
              <a:rPr lang="en-US" sz="2800" dirty="0" smtClean="0">
                <a:solidFill>
                  <a:srgbClr val="FDFD5D"/>
                </a:solidFill>
              </a:rPr>
              <a:t>The Evolving Role of Archaeology in Hawai`i</a:t>
            </a:r>
          </a:p>
          <a:p>
            <a:pPr lvl="1"/>
            <a:r>
              <a:rPr lang="en-US" sz="2400" dirty="0" smtClean="0">
                <a:solidFill>
                  <a:srgbClr val="FDFD5D"/>
                </a:solidFill>
              </a:rPr>
              <a:t>Why and how we practice archaeology is changing</a:t>
            </a:r>
          </a:p>
          <a:p>
            <a:r>
              <a:rPr lang="en-US" sz="2800" dirty="0" smtClean="0">
                <a:solidFill>
                  <a:srgbClr val="FDFD5D"/>
                </a:solidFill>
              </a:rPr>
              <a:t>Lokoea in Context: Informing the Archaeological Survey</a:t>
            </a:r>
          </a:p>
          <a:p>
            <a:pPr lvl="1"/>
            <a:r>
              <a:rPr lang="en-US" sz="2400" dirty="0" smtClean="0">
                <a:solidFill>
                  <a:srgbClr val="FDFD5D"/>
                </a:solidFill>
              </a:rPr>
              <a:t>Cultural, historical, archaeological and physiographic evidence</a:t>
            </a:r>
          </a:p>
          <a:p>
            <a:r>
              <a:rPr lang="en-US" sz="2800" dirty="0" smtClean="0">
                <a:solidFill>
                  <a:srgbClr val="FDFD5D"/>
                </a:solidFill>
              </a:rPr>
              <a:t>Specific Archaeological Findings at Lokoea</a:t>
            </a:r>
          </a:p>
          <a:p>
            <a:pPr lvl="1"/>
            <a:r>
              <a:rPr lang="en-US" sz="2400" dirty="0" smtClean="0">
                <a:solidFill>
                  <a:srgbClr val="FDFD5D"/>
                </a:solidFill>
              </a:rPr>
              <a:t>Most of my presentation will focus on this </a:t>
            </a:r>
            <a:endParaRPr lang="en-US" sz="2400" dirty="0">
              <a:solidFill>
                <a:srgbClr val="FDFD5D"/>
              </a:solidFill>
            </a:endParaRPr>
          </a:p>
        </p:txBody>
      </p:sp>
    </p:spTree>
    <p:extLst>
      <p:ext uri="{BB962C8B-B14F-4D97-AF65-F5344CB8AC3E}">
        <p14:creationId xmlns:p14="http://schemas.microsoft.com/office/powerpoint/2010/main" val="38999038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00496"/>
            <a:ext cx="8961120" cy="598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86200" y="224135"/>
            <a:ext cx="1600200" cy="461665"/>
          </a:xfrm>
          <a:prstGeom prst="rect">
            <a:avLst/>
          </a:prstGeom>
          <a:noFill/>
        </p:spPr>
        <p:txBody>
          <a:bodyPr wrap="square" rtlCol="0">
            <a:spAutoFit/>
          </a:bodyPr>
          <a:lstStyle/>
          <a:p>
            <a:r>
              <a:rPr lang="en-US" sz="2400" dirty="0" smtClean="0">
                <a:solidFill>
                  <a:srgbClr val="FFFF00"/>
                </a:solidFill>
              </a:rPr>
              <a:t>Test unit 3</a:t>
            </a:r>
            <a:endParaRPr lang="en-US" sz="2400" dirty="0">
              <a:solidFill>
                <a:srgbClr val="FFFF00"/>
              </a:solidFill>
            </a:endParaRPr>
          </a:p>
        </p:txBody>
      </p:sp>
      <p:sp>
        <p:nvSpPr>
          <p:cNvPr id="2" name="TextBox 1"/>
          <p:cNvSpPr txBox="1"/>
          <p:nvPr/>
        </p:nvSpPr>
        <p:spPr>
          <a:xfrm>
            <a:off x="76200" y="5458361"/>
            <a:ext cx="3276600" cy="1323439"/>
          </a:xfrm>
          <a:prstGeom prst="rect">
            <a:avLst/>
          </a:prstGeom>
          <a:solidFill>
            <a:schemeClr val="bg1"/>
          </a:solidFill>
        </p:spPr>
        <p:txBody>
          <a:bodyPr wrap="square" rtlCol="0">
            <a:spAutoFit/>
          </a:bodyPr>
          <a:lstStyle/>
          <a:p>
            <a:r>
              <a:rPr lang="en-US" sz="2000" dirty="0" smtClean="0"/>
              <a:t>Except for very bottom of this trench, original wall (Feature 1) linking up with sand dune is gone, washed away</a:t>
            </a:r>
            <a:endParaRPr lang="en-US" sz="2000" dirty="0"/>
          </a:p>
        </p:txBody>
      </p:sp>
    </p:spTree>
    <p:extLst>
      <p:ext uri="{BB962C8B-B14F-4D97-AF65-F5344CB8AC3E}">
        <p14:creationId xmlns:p14="http://schemas.microsoft.com/office/powerpoint/2010/main" val="15263221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082" t="3769" b="2778"/>
          <a:stretch/>
        </p:blipFill>
        <p:spPr bwMode="auto">
          <a:xfrm>
            <a:off x="76200" y="76200"/>
            <a:ext cx="3182250" cy="512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07" t="6227" r="6038" b="22894"/>
          <a:stretch/>
        </p:blipFill>
        <p:spPr bwMode="auto">
          <a:xfrm>
            <a:off x="2819400" y="1219200"/>
            <a:ext cx="2873828" cy="421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37" r="17183"/>
          <a:stretch/>
        </p:blipFill>
        <p:spPr bwMode="auto">
          <a:xfrm>
            <a:off x="5486400" y="3429000"/>
            <a:ext cx="3614058"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4876800" y="4800600"/>
            <a:ext cx="1447800" cy="3746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43600" y="341055"/>
            <a:ext cx="3124200" cy="2554545"/>
          </a:xfrm>
          <a:prstGeom prst="rect">
            <a:avLst/>
          </a:prstGeom>
          <a:noFill/>
        </p:spPr>
        <p:txBody>
          <a:bodyPr wrap="square" rtlCol="0">
            <a:spAutoFit/>
          </a:bodyPr>
          <a:lstStyle/>
          <a:p>
            <a:r>
              <a:rPr lang="en-US" sz="2000" dirty="0" smtClean="0">
                <a:solidFill>
                  <a:schemeClr val="bg1"/>
                </a:solidFill>
              </a:rPr>
              <a:t>Buried (subsurface) concrete gate </a:t>
            </a:r>
            <a:r>
              <a:rPr lang="en-US" sz="2000" dirty="0" err="1" smtClean="0">
                <a:solidFill>
                  <a:schemeClr val="bg1"/>
                </a:solidFill>
              </a:rPr>
              <a:t>makai</a:t>
            </a:r>
            <a:r>
              <a:rPr lang="en-US" sz="2000" dirty="0" smtClean="0">
                <a:solidFill>
                  <a:schemeClr val="bg1"/>
                </a:solidFill>
              </a:rPr>
              <a:t> of existing (1930s) gate; this older gate was built about 1 </a:t>
            </a:r>
            <a:r>
              <a:rPr lang="en-US" sz="2000" dirty="0" err="1" smtClean="0">
                <a:solidFill>
                  <a:schemeClr val="bg1"/>
                </a:solidFill>
              </a:rPr>
              <a:t>ft</a:t>
            </a:r>
            <a:r>
              <a:rPr lang="en-US" sz="2000" dirty="0" smtClean="0">
                <a:solidFill>
                  <a:schemeClr val="bg1"/>
                </a:solidFill>
              </a:rPr>
              <a:t> lower than the existing (1930s) gate, and it was a much less imposing structure</a:t>
            </a:r>
            <a:endParaRPr lang="en-US" sz="2000" dirty="0">
              <a:solidFill>
                <a:schemeClr val="bg1"/>
              </a:solidFill>
            </a:endParaRPr>
          </a:p>
        </p:txBody>
      </p:sp>
      <p:sp>
        <p:nvSpPr>
          <p:cNvPr id="2" name="TextBox 1"/>
          <p:cNvSpPr txBox="1"/>
          <p:nvPr/>
        </p:nvSpPr>
        <p:spPr>
          <a:xfrm>
            <a:off x="304800" y="5924490"/>
            <a:ext cx="4986045" cy="400110"/>
          </a:xfrm>
          <a:prstGeom prst="rect">
            <a:avLst/>
          </a:prstGeom>
          <a:noFill/>
        </p:spPr>
        <p:txBody>
          <a:bodyPr wrap="none" rtlCol="0">
            <a:spAutoFit/>
          </a:bodyPr>
          <a:lstStyle/>
          <a:p>
            <a:r>
              <a:rPr lang="en-US" sz="2000" dirty="0" smtClean="0">
                <a:solidFill>
                  <a:srgbClr val="FFFF00"/>
                </a:solidFill>
              </a:rPr>
              <a:t>Test unit 4-immediately adjacent to test unit 3</a:t>
            </a:r>
            <a:endParaRPr lang="en-US" sz="2000" dirty="0">
              <a:solidFill>
                <a:srgbClr val="FFFF00"/>
              </a:solidFill>
            </a:endParaRPr>
          </a:p>
        </p:txBody>
      </p:sp>
    </p:spTree>
    <p:extLst>
      <p:ext uri="{BB962C8B-B14F-4D97-AF65-F5344CB8AC3E}">
        <p14:creationId xmlns:p14="http://schemas.microsoft.com/office/powerpoint/2010/main" val="41334233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do both of these excavations at the </a:t>
            </a:r>
            <a:r>
              <a:rPr lang="en-US" sz="3200" dirty="0" err="1" smtClean="0"/>
              <a:t>makai</a:t>
            </a:r>
            <a:r>
              <a:rPr lang="en-US" sz="3200" dirty="0" smtClean="0"/>
              <a:t> end of the large wall tell us?</a:t>
            </a:r>
            <a:endParaRPr lang="en-US" sz="3200" dirty="0"/>
          </a:p>
        </p:txBody>
      </p:sp>
      <p:sp>
        <p:nvSpPr>
          <p:cNvPr id="3" name="Content Placeholder 2"/>
          <p:cNvSpPr>
            <a:spLocks noGrp="1"/>
          </p:cNvSpPr>
          <p:nvPr>
            <p:ph idx="1"/>
          </p:nvPr>
        </p:nvSpPr>
        <p:spPr/>
        <p:txBody>
          <a:bodyPr>
            <a:normAutofit/>
          </a:bodyPr>
          <a:lstStyle/>
          <a:p>
            <a:pPr>
              <a:spcAft>
                <a:spcPts val="400"/>
              </a:spcAft>
            </a:pPr>
            <a:r>
              <a:rPr lang="en-US" sz="2800" dirty="0" smtClean="0"/>
              <a:t>It’s difficult to find old, undisturbed sections of this wall, although we found what appear to be rounded boulders in natural sand at the bottom of test unit 3</a:t>
            </a:r>
          </a:p>
          <a:p>
            <a:pPr>
              <a:spcAft>
                <a:spcPts val="400"/>
              </a:spcAft>
            </a:pPr>
            <a:r>
              <a:rPr lang="en-US" sz="2800" dirty="0" smtClean="0"/>
              <a:t>This </a:t>
            </a:r>
            <a:r>
              <a:rPr lang="en-US" sz="2800" dirty="0" err="1" smtClean="0"/>
              <a:t>makai</a:t>
            </a:r>
            <a:r>
              <a:rPr lang="en-US" sz="2800" dirty="0" smtClean="0"/>
              <a:t> end of the wall has been damaged, knocked out, repaired many times due to storms, tidal surges, tsunami</a:t>
            </a:r>
          </a:p>
          <a:p>
            <a:pPr>
              <a:spcAft>
                <a:spcPts val="400"/>
              </a:spcAft>
            </a:pPr>
            <a:r>
              <a:rPr lang="en-US" sz="2800" dirty="0" smtClean="0"/>
              <a:t>The buried structure in test unit 4 probably dates to the period of disrepair in the 1928 aerial photograph</a:t>
            </a:r>
            <a:endParaRPr lang="en-US" sz="2800" dirty="0"/>
          </a:p>
        </p:txBody>
      </p:sp>
    </p:spTree>
    <p:extLst>
      <p:ext uri="{BB962C8B-B14F-4D97-AF65-F5344CB8AC3E}">
        <p14:creationId xmlns:p14="http://schemas.microsoft.com/office/powerpoint/2010/main" val="36171808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FFF00"/>
                </a:solidFill>
              </a:rPr>
              <a:t>Excavation (test unit 2) in small wall (Feature 2)</a:t>
            </a:r>
            <a:br>
              <a:rPr lang="en-US" sz="2800" dirty="0" smtClean="0">
                <a:solidFill>
                  <a:srgbClr val="FFFF00"/>
                </a:solidFill>
              </a:rPr>
            </a:br>
            <a:r>
              <a:rPr lang="en-US" sz="2800" dirty="0" smtClean="0">
                <a:solidFill>
                  <a:srgbClr val="FFFF00"/>
                </a:solidFill>
              </a:rPr>
              <a:t>Purpose of digging in this spot?</a:t>
            </a:r>
            <a:endParaRPr lang="en-US" sz="2800" dirty="0">
              <a:solidFill>
                <a:srgbClr val="FFFF00"/>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49" b="15123"/>
          <a:stretch/>
        </p:blipFill>
        <p:spPr bwMode="auto">
          <a:xfrm>
            <a:off x="1822450" y="1600200"/>
            <a:ext cx="5499100" cy="491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5799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76200" y="76200"/>
            <a:ext cx="4572000" cy="3048000"/>
          </a:xfrm>
          <a:prstGeom prst="rect">
            <a:avLst/>
          </a:prstGeom>
          <a:ln w="3175">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3100" y="2127268"/>
            <a:ext cx="4572000" cy="3435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276600"/>
            <a:ext cx="45847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76800" y="197584"/>
            <a:ext cx="4178300" cy="1631216"/>
          </a:xfrm>
          <a:prstGeom prst="rect">
            <a:avLst/>
          </a:prstGeom>
          <a:noFill/>
        </p:spPr>
        <p:txBody>
          <a:bodyPr wrap="square" rtlCol="0">
            <a:spAutoFit/>
          </a:bodyPr>
          <a:lstStyle/>
          <a:p>
            <a:r>
              <a:rPr lang="en-US" sz="2000" dirty="0">
                <a:solidFill>
                  <a:schemeClr val="bg1"/>
                </a:solidFill>
              </a:rPr>
              <a:t>E</a:t>
            </a:r>
            <a:r>
              <a:rPr lang="en-US" sz="2000" dirty="0" smtClean="0">
                <a:solidFill>
                  <a:schemeClr val="bg1"/>
                </a:solidFill>
              </a:rPr>
              <a:t>xcavation demonstrated the most traditional-looking wall was constructed by core-and-fill method (interior filled with rock rubble down to water at about 3 </a:t>
            </a:r>
            <a:r>
              <a:rPr lang="en-US" sz="2000" dirty="0" err="1" smtClean="0">
                <a:solidFill>
                  <a:schemeClr val="bg1"/>
                </a:solidFill>
              </a:rPr>
              <a:t>ft</a:t>
            </a:r>
            <a:r>
              <a:rPr lang="en-US" sz="2000" dirty="0" smtClean="0">
                <a:solidFill>
                  <a:schemeClr val="bg1"/>
                </a:solidFill>
              </a:rPr>
              <a:t> below surface) </a:t>
            </a:r>
            <a:endParaRPr lang="en-US" sz="2000" dirty="0">
              <a:solidFill>
                <a:schemeClr val="bg1"/>
              </a:solidFill>
            </a:endParaRPr>
          </a:p>
        </p:txBody>
      </p:sp>
    </p:spTree>
    <p:extLst>
      <p:ext uri="{BB962C8B-B14F-4D97-AF65-F5344CB8AC3E}">
        <p14:creationId xmlns:p14="http://schemas.microsoft.com/office/powerpoint/2010/main" val="31975956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406400"/>
            <a:ext cx="8991600" cy="5994400"/>
          </a:xfrm>
        </p:spPr>
      </p:pic>
      <p:sp>
        <p:nvSpPr>
          <p:cNvPr id="2" name="Title 1"/>
          <p:cNvSpPr>
            <a:spLocks noGrp="1"/>
          </p:cNvSpPr>
          <p:nvPr>
            <p:ph type="title"/>
          </p:nvPr>
        </p:nvSpPr>
        <p:spPr>
          <a:xfrm>
            <a:off x="838200" y="5366657"/>
            <a:ext cx="7467600" cy="639762"/>
          </a:xfrm>
        </p:spPr>
        <p:txBody>
          <a:bodyPr>
            <a:normAutofit fontScale="90000"/>
          </a:bodyPr>
          <a:lstStyle/>
          <a:p>
            <a:r>
              <a:rPr lang="en-US" sz="3600" dirty="0" smtClean="0">
                <a:solidFill>
                  <a:srgbClr val="FF0000"/>
                </a:solidFill>
              </a:rPr>
              <a:t>Excavation (test unit 5) in the central island</a:t>
            </a:r>
            <a:br>
              <a:rPr lang="en-US" sz="3600" dirty="0" smtClean="0">
                <a:solidFill>
                  <a:srgbClr val="FF0000"/>
                </a:solidFill>
              </a:rPr>
            </a:br>
            <a:r>
              <a:rPr lang="en-US" sz="3600" dirty="0" smtClean="0">
                <a:solidFill>
                  <a:srgbClr val="FF0000"/>
                </a:solidFill>
              </a:rPr>
              <a:t>Purpose of digging?</a:t>
            </a:r>
            <a:r>
              <a:rPr lang="en-US" dirty="0" smtClean="0">
                <a:solidFill>
                  <a:srgbClr val="FF0000"/>
                </a:solidFill>
              </a:rPr>
              <a:t> </a:t>
            </a:r>
            <a:endParaRPr lang="en-US" dirty="0">
              <a:solidFill>
                <a:srgbClr val="FF0000"/>
              </a:solidFill>
            </a:endParaRPr>
          </a:p>
        </p:txBody>
      </p:sp>
      <p:cxnSp>
        <p:nvCxnSpPr>
          <p:cNvPr id="6" name="Straight Arrow Connector 5"/>
          <p:cNvCxnSpPr/>
          <p:nvPr/>
        </p:nvCxnSpPr>
        <p:spPr>
          <a:xfrm flipV="1">
            <a:off x="3886200" y="3581400"/>
            <a:ext cx="533400" cy="16002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89005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1" y="76201"/>
            <a:ext cx="9029699" cy="6019799"/>
          </a:xfrm>
        </p:spPr>
      </p:pic>
      <p:sp>
        <p:nvSpPr>
          <p:cNvPr id="6" name="TextBox 5"/>
          <p:cNvSpPr txBox="1"/>
          <p:nvPr/>
        </p:nvSpPr>
        <p:spPr>
          <a:xfrm>
            <a:off x="381000" y="6229290"/>
            <a:ext cx="8382000" cy="400110"/>
          </a:xfrm>
          <a:prstGeom prst="rect">
            <a:avLst/>
          </a:prstGeom>
          <a:noFill/>
        </p:spPr>
        <p:txBody>
          <a:bodyPr wrap="square" rtlCol="0">
            <a:spAutoFit/>
          </a:bodyPr>
          <a:lstStyle/>
          <a:p>
            <a:pPr algn="ctr"/>
            <a:r>
              <a:rPr lang="en-US" sz="2000" b="1" dirty="0" smtClean="0">
                <a:solidFill>
                  <a:schemeClr val="bg1"/>
                </a:solidFill>
              </a:rPr>
              <a:t>Test unit 5 – eventually excavated to 125 cm (just over 4 </a:t>
            </a:r>
            <a:r>
              <a:rPr lang="en-US" sz="2000" b="1" dirty="0" err="1" smtClean="0">
                <a:solidFill>
                  <a:schemeClr val="bg1"/>
                </a:solidFill>
              </a:rPr>
              <a:t>ft</a:t>
            </a:r>
            <a:r>
              <a:rPr lang="en-US" sz="2000" b="1" dirty="0" smtClean="0">
                <a:solidFill>
                  <a:schemeClr val="bg1"/>
                </a:solidFill>
              </a:rPr>
              <a:t>) below surface</a:t>
            </a:r>
            <a:endParaRPr lang="en-US" sz="2000" b="1" dirty="0">
              <a:solidFill>
                <a:schemeClr val="bg1"/>
              </a:solidFill>
            </a:endParaRPr>
          </a:p>
        </p:txBody>
      </p:sp>
    </p:spTree>
    <p:extLst>
      <p:ext uri="{BB962C8B-B14F-4D97-AF65-F5344CB8AC3E}">
        <p14:creationId xmlns:p14="http://schemas.microsoft.com/office/powerpoint/2010/main" val="360793884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76200"/>
            <a:ext cx="9029700" cy="6019800"/>
          </a:xfrm>
          <a:prstGeom prst="rect">
            <a:avLst/>
          </a:prstGeom>
        </p:spPr>
      </p:pic>
      <p:sp>
        <p:nvSpPr>
          <p:cNvPr id="5" name="TextBox 4"/>
          <p:cNvSpPr txBox="1"/>
          <p:nvPr/>
        </p:nvSpPr>
        <p:spPr>
          <a:xfrm>
            <a:off x="381000" y="6172200"/>
            <a:ext cx="8382000" cy="400110"/>
          </a:xfrm>
          <a:prstGeom prst="rect">
            <a:avLst/>
          </a:prstGeom>
          <a:noFill/>
        </p:spPr>
        <p:txBody>
          <a:bodyPr wrap="square" rtlCol="0">
            <a:spAutoFit/>
          </a:bodyPr>
          <a:lstStyle/>
          <a:p>
            <a:pPr algn="ctr"/>
            <a:r>
              <a:rPr lang="en-US" sz="2000" b="1" dirty="0" smtClean="0">
                <a:solidFill>
                  <a:schemeClr val="bg1"/>
                </a:solidFill>
              </a:rPr>
              <a:t>Traditional basalt net weight 92 cm (just over 3 </a:t>
            </a:r>
            <a:r>
              <a:rPr lang="en-US" sz="2000" b="1" dirty="0" err="1" smtClean="0">
                <a:solidFill>
                  <a:schemeClr val="bg1"/>
                </a:solidFill>
              </a:rPr>
              <a:t>ft</a:t>
            </a:r>
            <a:r>
              <a:rPr lang="en-US" sz="2000" b="1" dirty="0" smtClean="0">
                <a:solidFill>
                  <a:schemeClr val="bg1"/>
                </a:solidFill>
              </a:rPr>
              <a:t>) below the surface</a:t>
            </a:r>
            <a:endParaRPr lang="en-US" sz="2000" b="1" dirty="0">
              <a:solidFill>
                <a:schemeClr val="bg1"/>
              </a:solidFill>
            </a:endParaRPr>
          </a:p>
        </p:txBody>
      </p:sp>
    </p:spTree>
    <p:extLst>
      <p:ext uri="{BB962C8B-B14F-4D97-AF65-F5344CB8AC3E}">
        <p14:creationId xmlns:p14="http://schemas.microsoft.com/office/powerpoint/2010/main" val="197806263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3114709"/>
            <a:ext cx="4572000" cy="359089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200"/>
            <a:ext cx="4572000" cy="304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457200"/>
            <a:ext cx="4572000" cy="3048000"/>
          </a:xfrm>
          <a:prstGeom prst="rect">
            <a:avLst/>
          </a:prstGeom>
        </p:spPr>
      </p:pic>
      <p:cxnSp>
        <p:nvCxnSpPr>
          <p:cNvPr id="9" name="Straight Arrow Connector 8"/>
          <p:cNvCxnSpPr/>
          <p:nvPr/>
        </p:nvCxnSpPr>
        <p:spPr>
          <a:xfrm>
            <a:off x="4876800" y="1600200"/>
            <a:ext cx="1143000" cy="304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086600" y="1752600"/>
            <a:ext cx="1524000"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48300" y="3797935"/>
            <a:ext cx="3543300" cy="2375009"/>
          </a:xfrm>
          <a:prstGeom prst="rect">
            <a:avLst/>
          </a:prstGeom>
          <a:noFill/>
        </p:spPr>
        <p:txBody>
          <a:bodyPr wrap="square" rtlCol="0">
            <a:spAutoFit/>
          </a:bodyPr>
          <a:lstStyle/>
          <a:p>
            <a:pPr>
              <a:spcAft>
                <a:spcPts val="600"/>
              </a:spcAft>
            </a:pPr>
            <a:r>
              <a:rPr lang="en-US" sz="2000" dirty="0" smtClean="0">
                <a:solidFill>
                  <a:schemeClr val="bg1"/>
                </a:solidFill>
              </a:rPr>
              <a:t>Basalt net weight is notched on both sides (yellow arrows)—this notch would have been where net cordage wrapped around it.</a:t>
            </a:r>
          </a:p>
          <a:p>
            <a:pPr>
              <a:spcBef>
                <a:spcPts val="400"/>
              </a:spcBef>
            </a:pPr>
            <a:r>
              <a:rPr lang="en-US" sz="2000" dirty="0" smtClean="0">
                <a:solidFill>
                  <a:schemeClr val="bg1"/>
                </a:solidFill>
              </a:rPr>
              <a:t>We also found fire-affected rocks in direct association below about 3 </a:t>
            </a:r>
            <a:r>
              <a:rPr lang="en-US" sz="2000" dirty="0" err="1" smtClean="0">
                <a:solidFill>
                  <a:schemeClr val="bg1"/>
                </a:solidFill>
              </a:rPr>
              <a:t>ft</a:t>
            </a:r>
            <a:r>
              <a:rPr lang="en-US" sz="2000" dirty="0" smtClean="0">
                <a:solidFill>
                  <a:schemeClr val="bg1"/>
                </a:solidFill>
              </a:rPr>
              <a:t> in depth (left image)</a:t>
            </a:r>
            <a:endParaRPr lang="en-US" sz="2000" dirty="0">
              <a:solidFill>
                <a:schemeClr val="bg1"/>
              </a:solidFill>
            </a:endParaRPr>
          </a:p>
        </p:txBody>
      </p:sp>
    </p:spTree>
    <p:extLst>
      <p:ext uri="{BB962C8B-B14F-4D97-AF65-F5344CB8AC3E}">
        <p14:creationId xmlns:p14="http://schemas.microsoft.com/office/powerpoint/2010/main" val="37064413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FFF00"/>
                </a:solidFill>
              </a:rPr>
              <a:t>We’re in the process of another excavation (test unit 6) on the other side of the central island</a:t>
            </a:r>
            <a:endParaRPr lang="en-US" sz="2800" dirty="0">
              <a:solidFill>
                <a:srgbClr val="FFFF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447800"/>
            <a:ext cx="7772400" cy="5181600"/>
          </a:xfrm>
          <a:prstGeom prst="rect">
            <a:avLst/>
          </a:prstGeom>
        </p:spPr>
      </p:pic>
      <p:cxnSp>
        <p:nvCxnSpPr>
          <p:cNvPr id="7" name="Straight Arrow Connector 6"/>
          <p:cNvCxnSpPr/>
          <p:nvPr/>
        </p:nvCxnSpPr>
        <p:spPr>
          <a:xfrm flipH="1">
            <a:off x="4343400" y="914400"/>
            <a:ext cx="3352800" cy="3581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6924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a:lnSpc>
                <a:spcPts val="3840"/>
              </a:lnSpc>
            </a:pPr>
            <a:r>
              <a:rPr lang="en-US" sz="3200" dirty="0" smtClean="0"/>
              <a:t>The “Good Old Days” when we were taught we had all the answers that mattered are (thankfully) over</a:t>
            </a:r>
            <a:endParaRPr lang="en-US" sz="3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227665"/>
            <a:ext cx="3974592" cy="5477935"/>
          </a:xfrm>
          <a:prstGeom prst="rect">
            <a:avLst/>
          </a:prstGeom>
        </p:spPr>
      </p:pic>
    </p:spTree>
    <p:extLst>
      <p:ext uri="{BB962C8B-B14F-4D97-AF65-F5344CB8AC3E}">
        <p14:creationId xmlns:p14="http://schemas.microsoft.com/office/powerpoint/2010/main" val="3793710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9" name="Picture 3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914400"/>
            <a:ext cx="7772400" cy="5495925"/>
          </a:xfrm>
          <a:prstGeom prst="rect">
            <a:avLst/>
          </a:prstGeom>
          <a:solidFill>
            <a:srgbClr val="41C22C">
              <a:alpha val="50195"/>
            </a:srgbClr>
          </a:solidFill>
        </p:spPr>
      </p:pic>
      <p:sp>
        <p:nvSpPr>
          <p:cNvPr id="5" name="Freeform 4"/>
          <p:cNvSpPr/>
          <p:nvPr/>
        </p:nvSpPr>
        <p:spPr>
          <a:xfrm>
            <a:off x="6480175" y="4511675"/>
            <a:ext cx="1536700" cy="1206500"/>
          </a:xfrm>
          <a:custGeom>
            <a:avLst/>
            <a:gdLst>
              <a:gd name="connsiteX0" fmla="*/ 996950 w 1536700"/>
              <a:gd name="connsiteY0" fmla="*/ 177800 h 1206500"/>
              <a:gd name="connsiteX1" fmla="*/ 996950 w 1536700"/>
              <a:gd name="connsiteY1" fmla="*/ 177800 h 1206500"/>
              <a:gd name="connsiteX2" fmla="*/ 1019175 w 1536700"/>
              <a:gd name="connsiteY2" fmla="*/ 158750 h 1206500"/>
              <a:gd name="connsiteX3" fmla="*/ 1025525 w 1536700"/>
              <a:gd name="connsiteY3" fmla="*/ 139700 h 1206500"/>
              <a:gd name="connsiteX4" fmla="*/ 1028700 w 1536700"/>
              <a:gd name="connsiteY4" fmla="*/ 130175 h 1206500"/>
              <a:gd name="connsiteX5" fmla="*/ 1038225 w 1536700"/>
              <a:gd name="connsiteY5" fmla="*/ 127000 h 1206500"/>
              <a:gd name="connsiteX6" fmla="*/ 1050925 w 1536700"/>
              <a:gd name="connsiteY6" fmla="*/ 111125 h 1206500"/>
              <a:gd name="connsiteX7" fmla="*/ 1069975 w 1536700"/>
              <a:gd name="connsiteY7" fmla="*/ 92075 h 1206500"/>
              <a:gd name="connsiteX8" fmla="*/ 1092200 w 1536700"/>
              <a:gd name="connsiteY8" fmla="*/ 76200 h 1206500"/>
              <a:gd name="connsiteX9" fmla="*/ 1111250 w 1536700"/>
              <a:gd name="connsiteY9" fmla="*/ 63500 h 1206500"/>
              <a:gd name="connsiteX10" fmla="*/ 1120775 w 1536700"/>
              <a:gd name="connsiteY10" fmla="*/ 60325 h 1206500"/>
              <a:gd name="connsiteX11" fmla="*/ 1130300 w 1536700"/>
              <a:gd name="connsiteY11" fmla="*/ 53975 h 1206500"/>
              <a:gd name="connsiteX12" fmla="*/ 1139825 w 1536700"/>
              <a:gd name="connsiteY12" fmla="*/ 50800 h 1206500"/>
              <a:gd name="connsiteX13" fmla="*/ 1149350 w 1536700"/>
              <a:gd name="connsiteY13" fmla="*/ 44450 h 1206500"/>
              <a:gd name="connsiteX14" fmla="*/ 1171575 w 1536700"/>
              <a:gd name="connsiteY14" fmla="*/ 38100 h 1206500"/>
              <a:gd name="connsiteX15" fmla="*/ 1181100 w 1536700"/>
              <a:gd name="connsiteY15" fmla="*/ 31750 h 1206500"/>
              <a:gd name="connsiteX16" fmla="*/ 1187450 w 1536700"/>
              <a:gd name="connsiteY16" fmla="*/ 22225 h 1206500"/>
              <a:gd name="connsiteX17" fmla="*/ 1187450 w 1536700"/>
              <a:gd name="connsiteY17" fmla="*/ 22225 h 1206500"/>
              <a:gd name="connsiteX18" fmla="*/ 1231900 w 1536700"/>
              <a:gd name="connsiteY18" fmla="*/ 0 h 1206500"/>
              <a:gd name="connsiteX19" fmla="*/ 1352550 w 1536700"/>
              <a:gd name="connsiteY19" fmla="*/ 34925 h 1206500"/>
              <a:gd name="connsiteX20" fmla="*/ 1422400 w 1536700"/>
              <a:gd name="connsiteY20" fmla="*/ 73025 h 1206500"/>
              <a:gd name="connsiteX21" fmla="*/ 1508125 w 1536700"/>
              <a:gd name="connsiteY21" fmla="*/ 219075 h 1206500"/>
              <a:gd name="connsiteX22" fmla="*/ 1533525 w 1536700"/>
              <a:gd name="connsiteY22" fmla="*/ 304800 h 1206500"/>
              <a:gd name="connsiteX23" fmla="*/ 1536700 w 1536700"/>
              <a:gd name="connsiteY23" fmla="*/ 412750 h 1206500"/>
              <a:gd name="connsiteX24" fmla="*/ 1501775 w 1536700"/>
              <a:gd name="connsiteY24" fmla="*/ 501650 h 1206500"/>
              <a:gd name="connsiteX25" fmla="*/ 1463675 w 1536700"/>
              <a:gd name="connsiteY25" fmla="*/ 561975 h 1206500"/>
              <a:gd name="connsiteX26" fmla="*/ 1339850 w 1536700"/>
              <a:gd name="connsiteY26" fmla="*/ 612775 h 1206500"/>
              <a:gd name="connsiteX27" fmla="*/ 1187450 w 1536700"/>
              <a:gd name="connsiteY27" fmla="*/ 669925 h 1206500"/>
              <a:gd name="connsiteX28" fmla="*/ 1066800 w 1536700"/>
              <a:gd name="connsiteY28" fmla="*/ 742950 h 1206500"/>
              <a:gd name="connsiteX29" fmla="*/ 742950 w 1536700"/>
              <a:gd name="connsiteY29" fmla="*/ 923925 h 1206500"/>
              <a:gd name="connsiteX30" fmla="*/ 720725 w 1536700"/>
              <a:gd name="connsiteY30" fmla="*/ 946150 h 1206500"/>
              <a:gd name="connsiteX31" fmla="*/ 669925 w 1536700"/>
              <a:gd name="connsiteY31" fmla="*/ 1003300 h 1206500"/>
              <a:gd name="connsiteX32" fmla="*/ 568325 w 1536700"/>
              <a:gd name="connsiteY32" fmla="*/ 1038225 h 1206500"/>
              <a:gd name="connsiteX33" fmla="*/ 457200 w 1536700"/>
              <a:gd name="connsiteY33" fmla="*/ 1162050 h 1206500"/>
              <a:gd name="connsiteX34" fmla="*/ 384175 w 1536700"/>
              <a:gd name="connsiteY34" fmla="*/ 1206500 h 1206500"/>
              <a:gd name="connsiteX35" fmla="*/ 292100 w 1536700"/>
              <a:gd name="connsiteY35" fmla="*/ 1206500 h 1206500"/>
              <a:gd name="connsiteX36" fmla="*/ 206375 w 1536700"/>
              <a:gd name="connsiteY36" fmla="*/ 1203325 h 1206500"/>
              <a:gd name="connsiteX37" fmla="*/ 130175 w 1536700"/>
              <a:gd name="connsiteY37" fmla="*/ 1155700 h 1206500"/>
              <a:gd name="connsiteX38" fmla="*/ 47625 w 1536700"/>
              <a:gd name="connsiteY38" fmla="*/ 1089025 h 1206500"/>
              <a:gd name="connsiteX39" fmla="*/ 0 w 1536700"/>
              <a:gd name="connsiteY39" fmla="*/ 873125 h 1206500"/>
              <a:gd name="connsiteX40" fmla="*/ 3175 w 1536700"/>
              <a:gd name="connsiteY40" fmla="*/ 857250 h 1206500"/>
              <a:gd name="connsiteX41" fmla="*/ 155575 w 1536700"/>
              <a:gd name="connsiteY41" fmla="*/ 755650 h 1206500"/>
              <a:gd name="connsiteX42" fmla="*/ 180975 w 1536700"/>
              <a:gd name="connsiteY42" fmla="*/ 704850 h 1206500"/>
              <a:gd name="connsiteX43" fmla="*/ 377825 w 1536700"/>
              <a:gd name="connsiteY43" fmla="*/ 565150 h 1206500"/>
              <a:gd name="connsiteX44" fmla="*/ 536575 w 1536700"/>
              <a:gd name="connsiteY44" fmla="*/ 482600 h 1206500"/>
              <a:gd name="connsiteX45" fmla="*/ 612775 w 1536700"/>
              <a:gd name="connsiteY45" fmla="*/ 415925 h 1206500"/>
              <a:gd name="connsiteX46" fmla="*/ 793750 w 1536700"/>
              <a:gd name="connsiteY46" fmla="*/ 387350 h 1206500"/>
              <a:gd name="connsiteX47" fmla="*/ 812800 w 1536700"/>
              <a:gd name="connsiteY47" fmla="*/ 381000 h 1206500"/>
              <a:gd name="connsiteX48" fmla="*/ 879475 w 1536700"/>
              <a:gd name="connsiteY48" fmla="*/ 307975 h 1206500"/>
              <a:gd name="connsiteX49" fmla="*/ 939800 w 1536700"/>
              <a:gd name="connsiteY49" fmla="*/ 263525 h 1206500"/>
              <a:gd name="connsiteX50" fmla="*/ 996950 w 1536700"/>
              <a:gd name="connsiteY50" fmla="*/ 177800 h 120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36700" h="1206500">
                <a:moveTo>
                  <a:pt x="996950" y="177800"/>
                </a:moveTo>
                <a:lnTo>
                  <a:pt x="996950" y="177800"/>
                </a:lnTo>
                <a:cubicBezTo>
                  <a:pt x="1004358" y="171450"/>
                  <a:pt x="1013321" y="166556"/>
                  <a:pt x="1019175" y="158750"/>
                </a:cubicBezTo>
                <a:cubicBezTo>
                  <a:pt x="1023191" y="153395"/>
                  <a:pt x="1023408" y="146050"/>
                  <a:pt x="1025525" y="139700"/>
                </a:cubicBezTo>
                <a:cubicBezTo>
                  <a:pt x="1026583" y="136525"/>
                  <a:pt x="1025525" y="131233"/>
                  <a:pt x="1028700" y="130175"/>
                </a:cubicBezTo>
                <a:lnTo>
                  <a:pt x="1038225" y="127000"/>
                </a:lnTo>
                <a:cubicBezTo>
                  <a:pt x="1043743" y="110446"/>
                  <a:pt x="1037320" y="123219"/>
                  <a:pt x="1050925" y="111125"/>
                </a:cubicBezTo>
                <a:cubicBezTo>
                  <a:pt x="1057637" y="105159"/>
                  <a:pt x="1069975" y="92075"/>
                  <a:pt x="1069975" y="92075"/>
                </a:cubicBezTo>
                <a:cubicBezTo>
                  <a:pt x="1076854" y="71438"/>
                  <a:pt x="1066800" y="93133"/>
                  <a:pt x="1092200" y="76200"/>
                </a:cubicBezTo>
                <a:cubicBezTo>
                  <a:pt x="1098550" y="71967"/>
                  <a:pt x="1104010" y="65913"/>
                  <a:pt x="1111250" y="63500"/>
                </a:cubicBezTo>
                <a:cubicBezTo>
                  <a:pt x="1114425" y="62442"/>
                  <a:pt x="1117782" y="61822"/>
                  <a:pt x="1120775" y="60325"/>
                </a:cubicBezTo>
                <a:cubicBezTo>
                  <a:pt x="1124188" y="58618"/>
                  <a:pt x="1126887" y="55682"/>
                  <a:pt x="1130300" y="53975"/>
                </a:cubicBezTo>
                <a:cubicBezTo>
                  <a:pt x="1133293" y="52478"/>
                  <a:pt x="1136832" y="52297"/>
                  <a:pt x="1139825" y="50800"/>
                </a:cubicBezTo>
                <a:cubicBezTo>
                  <a:pt x="1143238" y="49093"/>
                  <a:pt x="1145843" y="45953"/>
                  <a:pt x="1149350" y="44450"/>
                </a:cubicBezTo>
                <a:cubicBezTo>
                  <a:pt x="1163592" y="38346"/>
                  <a:pt x="1159218" y="44279"/>
                  <a:pt x="1171575" y="38100"/>
                </a:cubicBezTo>
                <a:cubicBezTo>
                  <a:pt x="1174988" y="36393"/>
                  <a:pt x="1177925" y="33867"/>
                  <a:pt x="1181100" y="31750"/>
                </a:cubicBezTo>
                <a:lnTo>
                  <a:pt x="1187450" y="22225"/>
                </a:lnTo>
                <a:lnTo>
                  <a:pt x="1187450" y="22225"/>
                </a:lnTo>
                <a:lnTo>
                  <a:pt x="1231900" y="0"/>
                </a:lnTo>
                <a:lnTo>
                  <a:pt x="1352550" y="34925"/>
                </a:lnTo>
                <a:lnTo>
                  <a:pt x="1422400" y="73025"/>
                </a:lnTo>
                <a:lnTo>
                  <a:pt x="1508125" y="219075"/>
                </a:lnTo>
                <a:lnTo>
                  <a:pt x="1533525" y="304800"/>
                </a:lnTo>
                <a:cubicBezTo>
                  <a:pt x="1534583" y="340783"/>
                  <a:pt x="1535642" y="376767"/>
                  <a:pt x="1536700" y="412750"/>
                </a:cubicBezTo>
                <a:lnTo>
                  <a:pt x="1501775" y="501650"/>
                </a:lnTo>
                <a:lnTo>
                  <a:pt x="1463675" y="561975"/>
                </a:lnTo>
                <a:lnTo>
                  <a:pt x="1339850" y="612775"/>
                </a:lnTo>
                <a:lnTo>
                  <a:pt x="1187450" y="669925"/>
                </a:lnTo>
                <a:lnTo>
                  <a:pt x="1066800" y="742950"/>
                </a:lnTo>
                <a:lnTo>
                  <a:pt x="742950" y="923925"/>
                </a:lnTo>
                <a:lnTo>
                  <a:pt x="720725" y="946150"/>
                </a:lnTo>
                <a:lnTo>
                  <a:pt x="669925" y="1003300"/>
                </a:lnTo>
                <a:lnTo>
                  <a:pt x="568325" y="1038225"/>
                </a:lnTo>
                <a:lnTo>
                  <a:pt x="457200" y="1162050"/>
                </a:lnTo>
                <a:lnTo>
                  <a:pt x="384175" y="1206500"/>
                </a:lnTo>
                <a:lnTo>
                  <a:pt x="292100" y="1206500"/>
                </a:lnTo>
                <a:lnTo>
                  <a:pt x="206375" y="1203325"/>
                </a:lnTo>
                <a:lnTo>
                  <a:pt x="130175" y="1155700"/>
                </a:lnTo>
                <a:lnTo>
                  <a:pt x="47625" y="1089025"/>
                </a:lnTo>
                <a:lnTo>
                  <a:pt x="0" y="873125"/>
                </a:lnTo>
                <a:lnTo>
                  <a:pt x="3175" y="857250"/>
                </a:lnTo>
                <a:lnTo>
                  <a:pt x="155575" y="755650"/>
                </a:lnTo>
                <a:lnTo>
                  <a:pt x="180975" y="704850"/>
                </a:lnTo>
                <a:lnTo>
                  <a:pt x="377825" y="565150"/>
                </a:lnTo>
                <a:lnTo>
                  <a:pt x="536575" y="482600"/>
                </a:lnTo>
                <a:lnTo>
                  <a:pt x="612775" y="415925"/>
                </a:lnTo>
                <a:lnTo>
                  <a:pt x="793750" y="387350"/>
                </a:lnTo>
                <a:lnTo>
                  <a:pt x="812800" y="381000"/>
                </a:lnTo>
                <a:lnTo>
                  <a:pt x="879475" y="307975"/>
                </a:lnTo>
                <a:lnTo>
                  <a:pt x="939800" y="263525"/>
                </a:lnTo>
                <a:lnTo>
                  <a:pt x="996950" y="177800"/>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Freeform 5"/>
          <p:cNvSpPr/>
          <p:nvPr/>
        </p:nvSpPr>
        <p:spPr>
          <a:xfrm>
            <a:off x="6529070" y="2128520"/>
            <a:ext cx="2057400" cy="2519045"/>
          </a:xfrm>
          <a:custGeom>
            <a:avLst/>
            <a:gdLst>
              <a:gd name="connsiteX0" fmla="*/ 957262 w 2057400"/>
              <a:gd name="connsiteY0" fmla="*/ 0 h 2519362"/>
              <a:gd name="connsiteX1" fmla="*/ 2057400 w 2057400"/>
              <a:gd name="connsiteY1" fmla="*/ 481012 h 2519362"/>
              <a:gd name="connsiteX2" fmla="*/ 1423987 w 2057400"/>
              <a:gd name="connsiteY2" fmla="*/ 2519362 h 2519362"/>
              <a:gd name="connsiteX3" fmla="*/ 1109662 w 2057400"/>
              <a:gd name="connsiteY3" fmla="*/ 2157412 h 2519362"/>
              <a:gd name="connsiteX4" fmla="*/ 1552575 w 2057400"/>
              <a:gd name="connsiteY4" fmla="*/ 847725 h 2519362"/>
              <a:gd name="connsiteX5" fmla="*/ 1538287 w 2057400"/>
              <a:gd name="connsiteY5" fmla="*/ 714375 h 2519362"/>
              <a:gd name="connsiteX6" fmla="*/ 0 w 2057400"/>
              <a:gd name="connsiteY6" fmla="*/ 19050 h 2519362"/>
              <a:gd name="connsiteX7" fmla="*/ 957262 w 2057400"/>
              <a:gd name="connsiteY7" fmla="*/ 0 h 25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7400" h="2519362">
                <a:moveTo>
                  <a:pt x="957262" y="0"/>
                </a:moveTo>
                <a:lnTo>
                  <a:pt x="2057400" y="481012"/>
                </a:lnTo>
                <a:lnTo>
                  <a:pt x="1423987" y="2519362"/>
                </a:lnTo>
                <a:lnTo>
                  <a:pt x="1109662" y="2157412"/>
                </a:lnTo>
                <a:lnTo>
                  <a:pt x="1552575" y="847725"/>
                </a:lnTo>
                <a:lnTo>
                  <a:pt x="1538287" y="714375"/>
                </a:lnTo>
                <a:lnTo>
                  <a:pt x="0" y="19050"/>
                </a:lnTo>
                <a:lnTo>
                  <a:pt x="957262" y="0"/>
                </a:lnTo>
                <a:close/>
              </a:path>
            </a:pathLst>
          </a:custGeom>
          <a:solidFill>
            <a:srgbClr val="41C22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Freeform 6"/>
          <p:cNvSpPr/>
          <p:nvPr/>
        </p:nvSpPr>
        <p:spPr>
          <a:xfrm>
            <a:off x="4051935" y="933450"/>
            <a:ext cx="2466975" cy="1219200"/>
          </a:xfrm>
          <a:custGeom>
            <a:avLst/>
            <a:gdLst>
              <a:gd name="connsiteX0" fmla="*/ 2466975 w 2466975"/>
              <a:gd name="connsiteY0" fmla="*/ 785813 h 1219200"/>
              <a:gd name="connsiteX1" fmla="*/ 390525 w 2466975"/>
              <a:gd name="connsiteY1" fmla="*/ 0 h 1219200"/>
              <a:gd name="connsiteX2" fmla="*/ 0 w 2466975"/>
              <a:gd name="connsiteY2" fmla="*/ 328613 h 1219200"/>
              <a:gd name="connsiteX3" fmla="*/ 47625 w 2466975"/>
              <a:gd name="connsiteY3" fmla="*/ 414338 h 1219200"/>
              <a:gd name="connsiteX4" fmla="*/ 114300 w 2466975"/>
              <a:gd name="connsiteY4" fmla="*/ 471488 h 1219200"/>
              <a:gd name="connsiteX5" fmla="*/ 314325 w 2466975"/>
              <a:gd name="connsiteY5" fmla="*/ 509588 h 1219200"/>
              <a:gd name="connsiteX6" fmla="*/ 571500 w 2466975"/>
              <a:gd name="connsiteY6" fmla="*/ 509588 h 1219200"/>
              <a:gd name="connsiteX7" fmla="*/ 1200150 w 2466975"/>
              <a:gd name="connsiteY7" fmla="*/ 647700 h 1219200"/>
              <a:gd name="connsiteX8" fmla="*/ 1581150 w 2466975"/>
              <a:gd name="connsiteY8" fmla="*/ 776288 h 1219200"/>
              <a:gd name="connsiteX9" fmla="*/ 1928813 w 2466975"/>
              <a:gd name="connsiteY9" fmla="*/ 971550 h 1219200"/>
              <a:gd name="connsiteX10" fmla="*/ 2466975 w 2466975"/>
              <a:gd name="connsiteY10" fmla="*/ 1219200 h 1219200"/>
              <a:gd name="connsiteX11" fmla="*/ 2466975 w 2466975"/>
              <a:gd name="connsiteY11" fmla="*/ 785813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6975" h="1219200">
                <a:moveTo>
                  <a:pt x="2466975" y="785813"/>
                </a:moveTo>
                <a:lnTo>
                  <a:pt x="390525" y="0"/>
                </a:lnTo>
                <a:lnTo>
                  <a:pt x="0" y="328613"/>
                </a:lnTo>
                <a:lnTo>
                  <a:pt x="47625" y="414338"/>
                </a:lnTo>
                <a:lnTo>
                  <a:pt x="114300" y="471488"/>
                </a:lnTo>
                <a:lnTo>
                  <a:pt x="314325" y="509588"/>
                </a:lnTo>
                <a:lnTo>
                  <a:pt x="571500" y="509588"/>
                </a:lnTo>
                <a:lnTo>
                  <a:pt x="1200150" y="647700"/>
                </a:lnTo>
                <a:lnTo>
                  <a:pt x="1581150" y="776288"/>
                </a:lnTo>
                <a:lnTo>
                  <a:pt x="1928813" y="971550"/>
                </a:lnTo>
                <a:lnTo>
                  <a:pt x="2466975" y="1219200"/>
                </a:lnTo>
                <a:cubicBezTo>
                  <a:pt x="2465388" y="1076325"/>
                  <a:pt x="2463800" y="933450"/>
                  <a:pt x="2466975" y="785813"/>
                </a:cubicBezTo>
                <a:close/>
              </a:path>
            </a:pathLst>
          </a:custGeom>
          <a:solidFill>
            <a:srgbClr val="41C22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reeform 7"/>
          <p:cNvSpPr/>
          <p:nvPr/>
        </p:nvSpPr>
        <p:spPr>
          <a:xfrm>
            <a:off x="6775450" y="4292600"/>
            <a:ext cx="1101725" cy="825500"/>
          </a:xfrm>
          <a:custGeom>
            <a:avLst/>
            <a:gdLst>
              <a:gd name="connsiteX0" fmla="*/ 869950 w 1101725"/>
              <a:gd name="connsiteY0" fmla="*/ 0 h 825500"/>
              <a:gd name="connsiteX1" fmla="*/ 762000 w 1101725"/>
              <a:gd name="connsiteY1" fmla="*/ 152400 h 825500"/>
              <a:gd name="connsiteX2" fmla="*/ 546100 w 1101725"/>
              <a:gd name="connsiteY2" fmla="*/ 361950 h 825500"/>
              <a:gd name="connsiteX3" fmla="*/ 288925 w 1101725"/>
              <a:gd name="connsiteY3" fmla="*/ 568325 h 825500"/>
              <a:gd name="connsiteX4" fmla="*/ 104775 w 1101725"/>
              <a:gd name="connsiteY4" fmla="*/ 733425 h 825500"/>
              <a:gd name="connsiteX5" fmla="*/ 0 w 1101725"/>
              <a:gd name="connsiteY5" fmla="*/ 803275 h 825500"/>
              <a:gd name="connsiteX6" fmla="*/ 25400 w 1101725"/>
              <a:gd name="connsiteY6" fmla="*/ 825500 h 825500"/>
              <a:gd name="connsiteX7" fmla="*/ 180975 w 1101725"/>
              <a:gd name="connsiteY7" fmla="*/ 730250 h 825500"/>
              <a:gd name="connsiteX8" fmla="*/ 314325 w 1101725"/>
              <a:gd name="connsiteY8" fmla="*/ 625475 h 825500"/>
              <a:gd name="connsiteX9" fmla="*/ 523875 w 1101725"/>
              <a:gd name="connsiteY9" fmla="*/ 593725 h 825500"/>
              <a:gd name="connsiteX10" fmla="*/ 565150 w 1101725"/>
              <a:gd name="connsiteY10" fmla="*/ 536575 h 825500"/>
              <a:gd name="connsiteX11" fmla="*/ 606425 w 1101725"/>
              <a:gd name="connsiteY11" fmla="*/ 517525 h 825500"/>
              <a:gd name="connsiteX12" fmla="*/ 660400 w 1101725"/>
              <a:gd name="connsiteY12" fmla="*/ 450850 h 825500"/>
              <a:gd name="connsiteX13" fmla="*/ 762000 w 1101725"/>
              <a:gd name="connsiteY13" fmla="*/ 320675 h 825500"/>
              <a:gd name="connsiteX14" fmla="*/ 920750 w 1101725"/>
              <a:gd name="connsiteY14" fmla="*/ 219075 h 825500"/>
              <a:gd name="connsiteX15" fmla="*/ 942975 w 1101725"/>
              <a:gd name="connsiteY15" fmla="*/ 219075 h 825500"/>
              <a:gd name="connsiteX16" fmla="*/ 1101725 w 1101725"/>
              <a:gd name="connsiteY16" fmla="*/ 260350 h 825500"/>
              <a:gd name="connsiteX17" fmla="*/ 869950 w 1101725"/>
              <a:gd name="connsiteY17" fmla="*/ 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1725" h="825500">
                <a:moveTo>
                  <a:pt x="869950" y="0"/>
                </a:moveTo>
                <a:lnTo>
                  <a:pt x="762000" y="152400"/>
                </a:lnTo>
                <a:lnTo>
                  <a:pt x="546100" y="361950"/>
                </a:lnTo>
                <a:lnTo>
                  <a:pt x="288925" y="568325"/>
                </a:lnTo>
                <a:lnTo>
                  <a:pt x="104775" y="733425"/>
                </a:lnTo>
                <a:lnTo>
                  <a:pt x="0" y="803275"/>
                </a:lnTo>
                <a:lnTo>
                  <a:pt x="25400" y="825500"/>
                </a:lnTo>
                <a:lnTo>
                  <a:pt x="180975" y="730250"/>
                </a:lnTo>
                <a:lnTo>
                  <a:pt x="314325" y="625475"/>
                </a:lnTo>
                <a:lnTo>
                  <a:pt x="523875" y="593725"/>
                </a:lnTo>
                <a:lnTo>
                  <a:pt x="565150" y="536575"/>
                </a:lnTo>
                <a:lnTo>
                  <a:pt x="606425" y="517525"/>
                </a:lnTo>
                <a:lnTo>
                  <a:pt x="660400" y="450850"/>
                </a:lnTo>
                <a:lnTo>
                  <a:pt x="762000" y="320675"/>
                </a:lnTo>
                <a:lnTo>
                  <a:pt x="920750" y="219075"/>
                </a:lnTo>
                <a:lnTo>
                  <a:pt x="942975" y="219075"/>
                </a:lnTo>
                <a:lnTo>
                  <a:pt x="1101725" y="260350"/>
                </a:lnTo>
                <a:lnTo>
                  <a:pt x="869950" y="0"/>
                </a:lnTo>
                <a:close/>
              </a:path>
            </a:pathLst>
          </a:custGeom>
          <a:solidFill>
            <a:srgbClr val="41C22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Freeform 8"/>
          <p:cNvSpPr/>
          <p:nvPr/>
        </p:nvSpPr>
        <p:spPr>
          <a:xfrm>
            <a:off x="4457700" y="5102225"/>
            <a:ext cx="2327275" cy="1212850"/>
          </a:xfrm>
          <a:custGeom>
            <a:avLst/>
            <a:gdLst>
              <a:gd name="connsiteX0" fmla="*/ 2327275 w 2327275"/>
              <a:gd name="connsiteY0" fmla="*/ 0 h 1212850"/>
              <a:gd name="connsiteX1" fmla="*/ 1892300 w 2327275"/>
              <a:gd name="connsiteY1" fmla="*/ 276225 h 1212850"/>
              <a:gd name="connsiteX2" fmla="*/ 1606550 w 2327275"/>
              <a:gd name="connsiteY2" fmla="*/ 428625 h 1212850"/>
              <a:gd name="connsiteX3" fmla="*/ 1219200 w 2327275"/>
              <a:gd name="connsiteY3" fmla="*/ 752475 h 1212850"/>
              <a:gd name="connsiteX4" fmla="*/ 1044575 w 2327275"/>
              <a:gd name="connsiteY4" fmla="*/ 892175 h 1212850"/>
              <a:gd name="connsiteX5" fmla="*/ 708025 w 2327275"/>
              <a:gd name="connsiteY5" fmla="*/ 1054100 h 1212850"/>
              <a:gd name="connsiteX6" fmla="*/ 438150 w 2327275"/>
              <a:gd name="connsiteY6" fmla="*/ 1155700 h 1212850"/>
              <a:gd name="connsiteX7" fmla="*/ 238125 w 2327275"/>
              <a:gd name="connsiteY7" fmla="*/ 1184275 h 1212850"/>
              <a:gd name="connsiteX8" fmla="*/ 0 w 2327275"/>
              <a:gd name="connsiteY8" fmla="*/ 1152525 h 1212850"/>
              <a:gd name="connsiteX9" fmla="*/ 3175 w 2327275"/>
              <a:gd name="connsiteY9" fmla="*/ 1209675 h 1212850"/>
              <a:gd name="connsiteX10" fmla="*/ 930275 w 2327275"/>
              <a:gd name="connsiteY10" fmla="*/ 1212850 h 1212850"/>
              <a:gd name="connsiteX11" fmla="*/ 2057400 w 2327275"/>
              <a:gd name="connsiteY11" fmla="*/ 469900 h 1212850"/>
              <a:gd name="connsiteX12" fmla="*/ 2012950 w 2327275"/>
              <a:gd name="connsiteY12" fmla="*/ 279400 h 1212850"/>
              <a:gd name="connsiteX13" fmla="*/ 2101850 w 2327275"/>
              <a:gd name="connsiteY13" fmla="*/ 206375 h 1212850"/>
              <a:gd name="connsiteX14" fmla="*/ 2181225 w 2327275"/>
              <a:gd name="connsiteY14" fmla="*/ 155575 h 1212850"/>
              <a:gd name="connsiteX15" fmla="*/ 2197100 w 2327275"/>
              <a:gd name="connsiteY15" fmla="*/ 120650 h 1212850"/>
              <a:gd name="connsiteX16" fmla="*/ 2327275 w 2327275"/>
              <a:gd name="connsiteY16" fmla="*/ 0 h 12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7275" h="1212850">
                <a:moveTo>
                  <a:pt x="2327275" y="0"/>
                </a:moveTo>
                <a:lnTo>
                  <a:pt x="1892300" y="276225"/>
                </a:lnTo>
                <a:lnTo>
                  <a:pt x="1606550" y="428625"/>
                </a:lnTo>
                <a:lnTo>
                  <a:pt x="1219200" y="752475"/>
                </a:lnTo>
                <a:lnTo>
                  <a:pt x="1044575" y="892175"/>
                </a:lnTo>
                <a:lnTo>
                  <a:pt x="708025" y="1054100"/>
                </a:lnTo>
                <a:lnTo>
                  <a:pt x="438150" y="1155700"/>
                </a:lnTo>
                <a:lnTo>
                  <a:pt x="238125" y="1184275"/>
                </a:lnTo>
                <a:lnTo>
                  <a:pt x="0" y="1152525"/>
                </a:lnTo>
                <a:lnTo>
                  <a:pt x="3175" y="1209675"/>
                </a:lnTo>
                <a:lnTo>
                  <a:pt x="930275" y="1212850"/>
                </a:lnTo>
                <a:lnTo>
                  <a:pt x="2057400" y="469900"/>
                </a:lnTo>
                <a:lnTo>
                  <a:pt x="2012950" y="279400"/>
                </a:lnTo>
                <a:lnTo>
                  <a:pt x="2101850" y="206375"/>
                </a:lnTo>
                <a:lnTo>
                  <a:pt x="2181225" y="155575"/>
                </a:lnTo>
                <a:lnTo>
                  <a:pt x="2197100" y="120650"/>
                </a:lnTo>
                <a:lnTo>
                  <a:pt x="2327275" y="0"/>
                </a:lnTo>
                <a:close/>
              </a:path>
            </a:pathLst>
          </a:custGeom>
          <a:solidFill>
            <a:srgbClr val="41C22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Freeform 9"/>
          <p:cNvSpPr/>
          <p:nvPr/>
        </p:nvSpPr>
        <p:spPr>
          <a:xfrm>
            <a:off x="3511550" y="5089525"/>
            <a:ext cx="676275" cy="955675"/>
          </a:xfrm>
          <a:custGeom>
            <a:avLst/>
            <a:gdLst>
              <a:gd name="connsiteX0" fmla="*/ 92075 w 676275"/>
              <a:gd name="connsiteY0" fmla="*/ 0 h 955675"/>
              <a:gd name="connsiteX1" fmla="*/ 196850 w 676275"/>
              <a:gd name="connsiteY1" fmla="*/ 123825 h 955675"/>
              <a:gd name="connsiteX2" fmla="*/ 285750 w 676275"/>
              <a:gd name="connsiteY2" fmla="*/ 250825 h 955675"/>
              <a:gd name="connsiteX3" fmla="*/ 339725 w 676275"/>
              <a:gd name="connsiteY3" fmla="*/ 330200 h 955675"/>
              <a:gd name="connsiteX4" fmla="*/ 530225 w 676275"/>
              <a:gd name="connsiteY4" fmla="*/ 644525 h 955675"/>
              <a:gd name="connsiteX5" fmla="*/ 625475 w 676275"/>
              <a:gd name="connsiteY5" fmla="*/ 784225 h 955675"/>
              <a:gd name="connsiteX6" fmla="*/ 676275 w 676275"/>
              <a:gd name="connsiteY6" fmla="*/ 895350 h 955675"/>
              <a:gd name="connsiteX7" fmla="*/ 609600 w 676275"/>
              <a:gd name="connsiteY7" fmla="*/ 955675 h 955675"/>
              <a:gd name="connsiteX8" fmla="*/ 482600 w 676275"/>
              <a:gd name="connsiteY8" fmla="*/ 835025 h 955675"/>
              <a:gd name="connsiteX9" fmla="*/ 365125 w 676275"/>
              <a:gd name="connsiteY9" fmla="*/ 676275 h 955675"/>
              <a:gd name="connsiteX10" fmla="*/ 276225 w 676275"/>
              <a:gd name="connsiteY10" fmla="*/ 485775 h 955675"/>
              <a:gd name="connsiteX11" fmla="*/ 180975 w 676275"/>
              <a:gd name="connsiteY11" fmla="*/ 358775 h 955675"/>
              <a:gd name="connsiteX12" fmla="*/ 28575 w 676275"/>
              <a:gd name="connsiteY12" fmla="*/ 111125 h 955675"/>
              <a:gd name="connsiteX13" fmla="*/ 0 w 676275"/>
              <a:gd name="connsiteY13" fmla="*/ 63500 h 955675"/>
              <a:gd name="connsiteX14" fmla="*/ 92075 w 676275"/>
              <a:gd name="connsiteY14" fmla="*/ 0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6275" h="955675">
                <a:moveTo>
                  <a:pt x="92075" y="0"/>
                </a:moveTo>
                <a:lnTo>
                  <a:pt x="196850" y="123825"/>
                </a:lnTo>
                <a:lnTo>
                  <a:pt x="285750" y="250825"/>
                </a:lnTo>
                <a:lnTo>
                  <a:pt x="339725" y="330200"/>
                </a:lnTo>
                <a:lnTo>
                  <a:pt x="530225" y="644525"/>
                </a:lnTo>
                <a:lnTo>
                  <a:pt x="625475" y="784225"/>
                </a:lnTo>
                <a:lnTo>
                  <a:pt x="676275" y="895350"/>
                </a:lnTo>
                <a:lnTo>
                  <a:pt x="609600" y="955675"/>
                </a:lnTo>
                <a:lnTo>
                  <a:pt x="482600" y="835025"/>
                </a:lnTo>
                <a:lnTo>
                  <a:pt x="365125" y="676275"/>
                </a:lnTo>
                <a:lnTo>
                  <a:pt x="276225" y="485775"/>
                </a:lnTo>
                <a:lnTo>
                  <a:pt x="180975" y="358775"/>
                </a:lnTo>
                <a:lnTo>
                  <a:pt x="28575" y="111125"/>
                </a:lnTo>
                <a:lnTo>
                  <a:pt x="0" y="63500"/>
                </a:lnTo>
                <a:lnTo>
                  <a:pt x="92075" y="0"/>
                </a:lnTo>
                <a:close/>
              </a:path>
            </a:pathLst>
          </a:custGeom>
          <a:solidFill>
            <a:srgbClr val="FF0000">
              <a:alpha val="50000"/>
            </a:srgbClr>
          </a:solidFill>
          <a:ln w="31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Freeform 10"/>
          <p:cNvSpPr/>
          <p:nvPr/>
        </p:nvSpPr>
        <p:spPr>
          <a:xfrm>
            <a:off x="3013075" y="4032250"/>
            <a:ext cx="552450" cy="1060450"/>
          </a:xfrm>
          <a:custGeom>
            <a:avLst/>
            <a:gdLst>
              <a:gd name="connsiteX0" fmla="*/ 196850 w 552450"/>
              <a:gd name="connsiteY0" fmla="*/ 66675 h 1060450"/>
              <a:gd name="connsiteX1" fmla="*/ 158750 w 552450"/>
              <a:gd name="connsiteY1" fmla="*/ 187325 h 1060450"/>
              <a:gd name="connsiteX2" fmla="*/ 200025 w 552450"/>
              <a:gd name="connsiteY2" fmla="*/ 273050 h 1060450"/>
              <a:gd name="connsiteX3" fmla="*/ 238125 w 552450"/>
              <a:gd name="connsiteY3" fmla="*/ 320675 h 1060450"/>
              <a:gd name="connsiteX4" fmla="*/ 361950 w 552450"/>
              <a:gd name="connsiteY4" fmla="*/ 571500 h 1060450"/>
              <a:gd name="connsiteX5" fmla="*/ 419100 w 552450"/>
              <a:gd name="connsiteY5" fmla="*/ 730250 h 1060450"/>
              <a:gd name="connsiteX6" fmla="*/ 527050 w 552450"/>
              <a:gd name="connsiteY6" fmla="*/ 933450 h 1060450"/>
              <a:gd name="connsiteX7" fmla="*/ 552450 w 552450"/>
              <a:gd name="connsiteY7" fmla="*/ 1003300 h 1060450"/>
              <a:gd name="connsiteX8" fmla="*/ 460375 w 552450"/>
              <a:gd name="connsiteY8" fmla="*/ 1060450 h 1060450"/>
              <a:gd name="connsiteX9" fmla="*/ 409575 w 552450"/>
              <a:gd name="connsiteY9" fmla="*/ 965200 h 1060450"/>
              <a:gd name="connsiteX10" fmla="*/ 400050 w 552450"/>
              <a:gd name="connsiteY10" fmla="*/ 923925 h 1060450"/>
              <a:gd name="connsiteX11" fmla="*/ 266700 w 552450"/>
              <a:gd name="connsiteY11" fmla="*/ 676275 h 1060450"/>
              <a:gd name="connsiteX12" fmla="*/ 79375 w 552450"/>
              <a:gd name="connsiteY12" fmla="*/ 317500 h 1060450"/>
              <a:gd name="connsiteX13" fmla="*/ 3175 w 552450"/>
              <a:gd name="connsiteY13" fmla="*/ 184150 h 1060450"/>
              <a:gd name="connsiteX14" fmla="*/ 0 w 552450"/>
              <a:gd name="connsiteY14" fmla="*/ 161925 h 1060450"/>
              <a:gd name="connsiteX15" fmla="*/ 22225 w 552450"/>
              <a:gd name="connsiteY15" fmla="*/ 95250 h 1060450"/>
              <a:gd name="connsiteX16" fmla="*/ 85725 w 552450"/>
              <a:gd name="connsiteY16" fmla="*/ 0 h 1060450"/>
              <a:gd name="connsiteX17" fmla="*/ 196850 w 552450"/>
              <a:gd name="connsiteY17" fmla="*/ 66675 h 10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2450" h="1060450">
                <a:moveTo>
                  <a:pt x="196850" y="66675"/>
                </a:moveTo>
                <a:lnTo>
                  <a:pt x="158750" y="187325"/>
                </a:lnTo>
                <a:lnTo>
                  <a:pt x="200025" y="273050"/>
                </a:lnTo>
                <a:lnTo>
                  <a:pt x="238125" y="320675"/>
                </a:lnTo>
                <a:lnTo>
                  <a:pt x="361950" y="571500"/>
                </a:lnTo>
                <a:lnTo>
                  <a:pt x="419100" y="730250"/>
                </a:lnTo>
                <a:lnTo>
                  <a:pt x="527050" y="933450"/>
                </a:lnTo>
                <a:lnTo>
                  <a:pt x="552450" y="1003300"/>
                </a:lnTo>
                <a:lnTo>
                  <a:pt x="460375" y="1060450"/>
                </a:lnTo>
                <a:lnTo>
                  <a:pt x="409575" y="965200"/>
                </a:lnTo>
                <a:lnTo>
                  <a:pt x="400050" y="923925"/>
                </a:lnTo>
                <a:lnTo>
                  <a:pt x="266700" y="676275"/>
                </a:lnTo>
                <a:lnTo>
                  <a:pt x="79375" y="317500"/>
                </a:lnTo>
                <a:lnTo>
                  <a:pt x="3175" y="184150"/>
                </a:lnTo>
                <a:lnTo>
                  <a:pt x="0" y="161925"/>
                </a:lnTo>
                <a:lnTo>
                  <a:pt x="22225" y="95250"/>
                </a:lnTo>
                <a:lnTo>
                  <a:pt x="85725" y="0"/>
                </a:lnTo>
                <a:lnTo>
                  <a:pt x="196850" y="66675"/>
                </a:lnTo>
                <a:close/>
              </a:path>
            </a:pathLst>
          </a:custGeom>
          <a:solidFill>
            <a:srgbClr val="FF0000">
              <a:alpha val="50000"/>
            </a:srgbClr>
          </a:solidFill>
          <a:ln w="31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Freeform 11"/>
          <p:cNvSpPr/>
          <p:nvPr/>
        </p:nvSpPr>
        <p:spPr>
          <a:xfrm>
            <a:off x="2574925" y="4514850"/>
            <a:ext cx="711200" cy="742950"/>
          </a:xfrm>
          <a:custGeom>
            <a:avLst/>
            <a:gdLst>
              <a:gd name="connsiteX0" fmla="*/ 25400 w 711200"/>
              <a:gd name="connsiteY0" fmla="*/ 0 h 742950"/>
              <a:gd name="connsiteX1" fmla="*/ 371475 w 711200"/>
              <a:gd name="connsiteY1" fmla="*/ 260350 h 742950"/>
              <a:gd name="connsiteX2" fmla="*/ 549275 w 711200"/>
              <a:gd name="connsiteY2" fmla="*/ 457200 h 742950"/>
              <a:gd name="connsiteX3" fmla="*/ 711200 w 711200"/>
              <a:gd name="connsiteY3" fmla="*/ 698500 h 742950"/>
              <a:gd name="connsiteX4" fmla="*/ 650875 w 711200"/>
              <a:gd name="connsiteY4" fmla="*/ 742950 h 742950"/>
              <a:gd name="connsiteX5" fmla="*/ 492125 w 711200"/>
              <a:gd name="connsiteY5" fmla="*/ 508000 h 742950"/>
              <a:gd name="connsiteX6" fmla="*/ 304800 w 711200"/>
              <a:gd name="connsiteY6" fmla="*/ 317500 h 742950"/>
              <a:gd name="connsiteX7" fmla="*/ 107950 w 711200"/>
              <a:gd name="connsiteY7" fmla="*/ 152400 h 742950"/>
              <a:gd name="connsiteX8" fmla="*/ 0 w 711200"/>
              <a:gd name="connsiteY8" fmla="*/ 66675 h 742950"/>
              <a:gd name="connsiteX9" fmla="*/ 25400 w 711200"/>
              <a:gd name="connsiteY9"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200" h="742950">
                <a:moveTo>
                  <a:pt x="25400" y="0"/>
                </a:moveTo>
                <a:lnTo>
                  <a:pt x="371475" y="260350"/>
                </a:lnTo>
                <a:lnTo>
                  <a:pt x="549275" y="457200"/>
                </a:lnTo>
                <a:lnTo>
                  <a:pt x="711200" y="698500"/>
                </a:lnTo>
                <a:lnTo>
                  <a:pt x="650875" y="742950"/>
                </a:lnTo>
                <a:lnTo>
                  <a:pt x="492125" y="508000"/>
                </a:lnTo>
                <a:lnTo>
                  <a:pt x="304800" y="317500"/>
                </a:lnTo>
                <a:lnTo>
                  <a:pt x="107950" y="152400"/>
                </a:lnTo>
                <a:lnTo>
                  <a:pt x="0" y="66675"/>
                </a:lnTo>
                <a:lnTo>
                  <a:pt x="25400" y="0"/>
                </a:lnTo>
                <a:close/>
              </a:path>
            </a:pathLst>
          </a:custGeom>
          <a:solidFill>
            <a:srgbClr val="FFFF00">
              <a:alpha val="50000"/>
            </a:srgbClr>
          </a:solidFill>
          <a:ln w="3175">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12"/>
          <p:cNvSpPr/>
          <p:nvPr/>
        </p:nvSpPr>
        <p:spPr>
          <a:xfrm>
            <a:off x="3876675" y="6096000"/>
            <a:ext cx="292100" cy="212725"/>
          </a:xfrm>
          <a:custGeom>
            <a:avLst/>
            <a:gdLst>
              <a:gd name="connsiteX0" fmla="*/ 273050 w 292100"/>
              <a:gd name="connsiteY0" fmla="*/ 0 h 212725"/>
              <a:gd name="connsiteX1" fmla="*/ 292100 w 292100"/>
              <a:gd name="connsiteY1" fmla="*/ 209550 h 212725"/>
              <a:gd name="connsiteX2" fmla="*/ 0 w 292100"/>
              <a:gd name="connsiteY2" fmla="*/ 212725 h 212725"/>
              <a:gd name="connsiteX3" fmla="*/ 0 w 292100"/>
              <a:gd name="connsiteY3" fmla="*/ 133350 h 212725"/>
              <a:gd name="connsiteX4" fmla="*/ 25400 w 292100"/>
              <a:gd name="connsiteY4" fmla="*/ 95250 h 212725"/>
              <a:gd name="connsiteX5" fmla="*/ 114300 w 292100"/>
              <a:gd name="connsiteY5" fmla="*/ 76200 h 212725"/>
              <a:gd name="connsiteX6" fmla="*/ 273050 w 292100"/>
              <a:gd name="connsiteY6" fmla="*/ 0 h 2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00" h="212725">
                <a:moveTo>
                  <a:pt x="273050" y="0"/>
                </a:moveTo>
                <a:lnTo>
                  <a:pt x="292100" y="209550"/>
                </a:lnTo>
                <a:lnTo>
                  <a:pt x="0" y="212725"/>
                </a:lnTo>
                <a:lnTo>
                  <a:pt x="0" y="133350"/>
                </a:lnTo>
                <a:lnTo>
                  <a:pt x="25400" y="95250"/>
                </a:lnTo>
                <a:lnTo>
                  <a:pt x="114300" y="76200"/>
                </a:lnTo>
                <a:lnTo>
                  <a:pt x="273050" y="0"/>
                </a:lnTo>
                <a:close/>
              </a:path>
            </a:pathLst>
          </a:custGeom>
          <a:solidFill>
            <a:srgbClr val="41C22C">
              <a:alpha val="50000"/>
            </a:srgbClr>
          </a:solidFill>
          <a:ln w="3175">
            <a:solidFill>
              <a:srgbClr val="41C22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13"/>
          <p:cNvSpPr/>
          <p:nvPr/>
        </p:nvSpPr>
        <p:spPr>
          <a:xfrm>
            <a:off x="2822575" y="4521200"/>
            <a:ext cx="1168400" cy="1590675"/>
          </a:xfrm>
          <a:custGeom>
            <a:avLst/>
            <a:gdLst>
              <a:gd name="connsiteX0" fmla="*/ 441325 w 1168400"/>
              <a:gd name="connsiteY0" fmla="*/ 720725 h 1590675"/>
              <a:gd name="connsiteX1" fmla="*/ 1003300 w 1168400"/>
              <a:gd name="connsiteY1" fmla="*/ 1590675 h 1590675"/>
              <a:gd name="connsiteX2" fmla="*/ 1108075 w 1168400"/>
              <a:gd name="connsiteY2" fmla="*/ 1565275 h 1590675"/>
              <a:gd name="connsiteX3" fmla="*/ 1155700 w 1168400"/>
              <a:gd name="connsiteY3" fmla="*/ 1552575 h 1590675"/>
              <a:gd name="connsiteX4" fmla="*/ 1168400 w 1168400"/>
              <a:gd name="connsiteY4" fmla="*/ 1527175 h 1590675"/>
              <a:gd name="connsiteX5" fmla="*/ 1165225 w 1168400"/>
              <a:gd name="connsiteY5" fmla="*/ 1504950 h 1590675"/>
              <a:gd name="connsiteX6" fmla="*/ 1019175 w 1168400"/>
              <a:gd name="connsiteY6" fmla="*/ 1304925 h 1590675"/>
              <a:gd name="connsiteX7" fmla="*/ 879475 w 1168400"/>
              <a:gd name="connsiteY7" fmla="*/ 1114425 h 1590675"/>
              <a:gd name="connsiteX8" fmla="*/ 717550 w 1168400"/>
              <a:gd name="connsiteY8" fmla="*/ 863600 h 1590675"/>
              <a:gd name="connsiteX9" fmla="*/ 546100 w 1168400"/>
              <a:gd name="connsiteY9" fmla="*/ 593725 h 1590675"/>
              <a:gd name="connsiteX10" fmla="*/ 333375 w 1168400"/>
              <a:gd name="connsiteY10" fmla="*/ 139700 h 1590675"/>
              <a:gd name="connsiteX11" fmla="*/ 234950 w 1168400"/>
              <a:gd name="connsiteY11" fmla="*/ 0 h 1590675"/>
              <a:gd name="connsiteX12" fmla="*/ 0 w 1168400"/>
              <a:gd name="connsiteY12" fmla="*/ 158750 h 1590675"/>
              <a:gd name="connsiteX13" fmla="*/ 209550 w 1168400"/>
              <a:gd name="connsiteY13" fmla="*/ 346075 h 1590675"/>
              <a:gd name="connsiteX14" fmla="*/ 307975 w 1168400"/>
              <a:gd name="connsiteY14" fmla="*/ 450850 h 1590675"/>
              <a:gd name="connsiteX15" fmla="*/ 419100 w 1168400"/>
              <a:gd name="connsiteY15" fmla="*/ 622300 h 1590675"/>
              <a:gd name="connsiteX16" fmla="*/ 441325 w 1168400"/>
              <a:gd name="connsiteY16" fmla="*/ 720725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8400" h="1590675">
                <a:moveTo>
                  <a:pt x="441325" y="720725"/>
                </a:moveTo>
                <a:lnTo>
                  <a:pt x="1003300" y="1590675"/>
                </a:lnTo>
                <a:lnTo>
                  <a:pt x="1108075" y="1565275"/>
                </a:lnTo>
                <a:lnTo>
                  <a:pt x="1155700" y="1552575"/>
                </a:lnTo>
                <a:lnTo>
                  <a:pt x="1168400" y="1527175"/>
                </a:lnTo>
                <a:lnTo>
                  <a:pt x="1165225" y="1504950"/>
                </a:lnTo>
                <a:lnTo>
                  <a:pt x="1019175" y="1304925"/>
                </a:lnTo>
                <a:lnTo>
                  <a:pt x="879475" y="1114425"/>
                </a:lnTo>
                <a:lnTo>
                  <a:pt x="717550" y="863600"/>
                </a:lnTo>
                <a:lnTo>
                  <a:pt x="546100" y="593725"/>
                </a:lnTo>
                <a:lnTo>
                  <a:pt x="333375" y="139700"/>
                </a:lnTo>
                <a:lnTo>
                  <a:pt x="234950" y="0"/>
                </a:lnTo>
                <a:lnTo>
                  <a:pt x="0" y="158750"/>
                </a:lnTo>
                <a:lnTo>
                  <a:pt x="209550" y="346075"/>
                </a:lnTo>
                <a:lnTo>
                  <a:pt x="307975" y="450850"/>
                </a:lnTo>
                <a:lnTo>
                  <a:pt x="419100" y="622300"/>
                </a:lnTo>
                <a:lnTo>
                  <a:pt x="441325" y="720725"/>
                </a:lnTo>
                <a:close/>
              </a:path>
            </a:pathLst>
          </a:custGeom>
          <a:solidFill>
            <a:srgbClr val="41C22C">
              <a:alpha val="50000"/>
            </a:srgbClr>
          </a:solidFill>
          <a:ln w="3175">
            <a:solidFill>
              <a:srgbClr val="41C22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14"/>
          <p:cNvSpPr/>
          <p:nvPr/>
        </p:nvSpPr>
        <p:spPr>
          <a:xfrm>
            <a:off x="1863725" y="4111625"/>
            <a:ext cx="1196975" cy="561975"/>
          </a:xfrm>
          <a:custGeom>
            <a:avLst/>
            <a:gdLst>
              <a:gd name="connsiteX0" fmla="*/ 711200 w 1196975"/>
              <a:gd name="connsiteY0" fmla="*/ 441325 h 561975"/>
              <a:gd name="connsiteX1" fmla="*/ 0 w 1196975"/>
              <a:gd name="connsiteY1" fmla="*/ 317500 h 561975"/>
              <a:gd name="connsiteX2" fmla="*/ 85725 w 1196975"/>
              <a:gd name="connsiteY2" fmla="*/ 63500 h 561975"/>
              <a:gd name="connsiteX3" fmla="*/ 533400 w 1196975"/>
              <a:gd name="connsiteY3" fmla="*/ 22225 h 561975"/>
              <a:gd name="connsiteX4" fmla="*/ 593725 w 1196975"/>
              <a:gd name="connsiteY4" fmla="*/ 0 h 561975"/>
              <a:gd name="connsiteX5" fmla="*/ 619125 w 1196975"/>
              <a:gd name="connsiteY5" fmla="*/ 3175 h 561975"/>
              <a:gd name="connsiteX6" fmla="*/ 660400 w 1196975"/>
              <a:gd name="connsiteY6" fmla="*/ 38100 h 561975"/>
              <a:gd name="connsiteX7" fmla="*/ 704850 w 1196975"/>
              <a:gd name="connsiteY7" fmla="*/ 149225 h 561975"/>
              <a:gd name="connsiteX8" fmla="*/ 857250 w 1196975"/>
              <a:gd name="connsiteY8" fmla="*/ 190500 h 561975"/>
              <a:gd name="connsiteX9" fmla="*/ 962025 w 1196975"/>
              <a:gd name="connsiteY9" fmla="*/ 203200 h 561975"/>
              <a:gd name="connsiteX10" fmla="*/ 1060450 w 1196975"/>
              <a:gd name="connsiteY10" fmla="*/ 222250 h 561975"/>
              <a:gd name="connsiteX11" fmla="*/ 1130300 w 1196975"/>
              <a:gd name="connsiteY11" fmla="*/ 273050 h 561975"/>
              <a:gd name="connsiteX12" fmla="*/ 1196975 w 1196975"/>
              <a:gd name="connsiteY12" fmla="*/ 400050 h 561975"/>
              <a:gd name="connsiteX13" fmla="*/ 965200 w 1196975"/>
              <a:gd name="connsiteY13" fmla="*/ 561975 h 561975"/>
              <a:gd name="connsiteX14" fmla="*/ 796925 w 1196975"/>
              <a:gd name="connsiteY14" fmla="*/ 438150 h 561975"/>
              <a:gd name="connsiteX15" fmla="*/ 746125 w 1196975"/>
              <a:gd name="connsiteY15" fmla="*/ 403225 h 561975"/>
              <a:gd name="connsiteX16" fmla="*/ 711200 w 1196975"/>
              <a:gd name="connsiteY16" fmla="*/ 441325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6975" h="561975">
                <a:moveTo>
                  <a:pt x="711200" y="441325"/>
                </a:moveTo>
                <a:lnTo>
                  <a:pt x="0" y="317500"/>
                </a:lnTo>
                <a:lnTo>
                  <a:pt x="85725" y="63500"/>
                </a:lnTo>
                <a:lnTo>
                  <a:pt x="533400" y="22225"/>
                </a:lnTo>
                <a:lnTo>
                  <a:pt x="593725" y="0"/>
                </a:lnTo>
                <a:lnTo>
                  <a:pt x="619125" y="3175"/>
                </a:lnTo>
                <a:lnTo>
                  <a:pt x="660400" y="38100"/>
                </a:lnTo>
                <a:lnTo>
                  <a:pt x="704850" y="149225"/>
                </a:lnTo>
                <a:lnTo>
                  <a:pt x="857250" y="190500"/>
                </a:lnTo>
                <a:lnTo>
                  <a:pt x="962025" y="203200"/>
                </a:lnTo>
                <a:lnTo>
                  <a:pt x="1060450" y="222250"/>
                </a:lnTo>
                <a:lnTo>
                  <a:pt x="1130300" y="273050"/>
                </a:lnTo>
                <a:lnTo>
                  <a:pt x="1196975" y="400050"/>
                </a:lnTo>
                <a:lnTo>
                  <a:pt x="965200" y="561975"/>
                </a:lnTo>
                <a:lnTo>
                  <a:pt x="796925" y="438150"/>
                </a:lnTo>
                <a:lnTo>
                  <a:pt x="746125" y="403225"/>
                </a:lnTo>
                <a:lnTo>
                  <a:pt x="711200" y="441325"/>
                </a:lnTo>
                <a:close/>
              </a:path>
            </a:pathLst>
          </a:custGeom>
          <a:solidFill>
            <a:srgbClr val="41C22C">
              <a:alpha val="50000"/>
            </a:srgbClr>
          </a:solidFill>
          <a:ln w="3175">
            <a:solidFill>
              <a:srgbClr val="41C22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15"/>
          <p:cNvSpPr/>
          <p:nvPr/>
        </p:nvSpPr>
        <p:spPr>
          <a:xfrm>
            <a:off x="1949450" y="3956050"/>
            <a:ext cx="549275" cy="219075"/>
          </a:xfrm>
          <a:custGeom>
            <a:avLst/>
            <a:gdLst>
              <a:gd name="connsiteX0" fmla="*/ 0 w 549275"/>
              <a:gd name="connsiteY0" fmla="*/ 219075 h 219075"/>
              <a:gd name="connsiteX1" fmla="*/ 447675 w 549275"/>
              <a:gd name="connsiteY1" fmla="*/ 168275 h 219075"/>
              <a:gd name="connsiteX2" fmla="*/ 549275 w 549275"/>
              <a:gd name="connsiteY2" fmla="*/ 117475 h 219075"/>
              <a:gd name="connsiteX3" fmla="*/ 508000 w 549275"/>
              <a:gd name="connsiteY3" fmla="*/ 0 h 219075"/>
              <a:gd name="connsiteX4" fmla="*/ 31750 w 549275"/>
              <a:gd name="connsiteY4" fmla="*/ 31750 h 219075"/>
              <a:gd name="connsiteX5" fmla="*/ 0 w 549275"/>
              <a:gd name="connsiteY5" fmla="*/ 2190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275" h="219075">
                <a:moveTo>
                  <a:pt x="0" y="219075"/>
                </a:moveTo>
                <a:lnTo>
                  <a:pt x="447675" y="168275"/>
                </a:lnTo>
                <a:lnTo>
                  <a:pt x="549275" y="117475"/>
                </a:lnTo>
                <a:lnTo>
                  <a:pt x="508000" y="0"/>
                </a:lnTo>
                <a:lnTo>
                  <a:pt x="31750" y="31750"/>
                </a:lnTo>
                <a:lnTo>
                  <a:pt x="0" y="219075"/>
                </a:lnTo>
                <a:close/>
              </a:path>
            </a:pathLst>
          </a:custGeom>
          <a:solidFill>
            <a:srgbClr val="FFFF00">
              <a:alpha val="50000"/>
            </a:srgbClr>
          </a:solidFill>
          <a:ln w="3175">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Freeform 16"/>
          <p:cNvSpPr/>
          <p:nvPr/>
        </p:nvSpPr>
        <p:spPr>
          <a:xfrm>
            <a:off x="2517775" y="3810000"/>
            <a:ext cx="514350" cy="441325"/>
          </a:xfrm>
          <a:custGeom>
            <a:avLst/>
            <a:gdLst>
              <a:gd name="connsiteX0" fmla="*/ 0 w 514350"/>
              <a:gd name="connsiteY0" fmla="*/ 130175 h 441325"/>
              <a:gd name="connsiteX1" fmla="*/ 209550 w 514350"/>
              <a:gd name="connsiteY1" fmla="*/ 0 h 441325"/>
              <a:gd name="connsiteX2" fmla="*/ 514350 w 514350"/>
              <a:gd name="connsiteY2" fmla="*/ 193675 h 441325"/>
              <a:gd name="connsiteX3" fmla="*/ 444500 w 514350"/>
              <a:gd name="connsiteY3" fmla="*/ 295275 h 441325"/>
              <a:gd name="connsiteX4" fmla="*/ 393700 w 514350"/>
              <a:gd name="connsiteY4" fmla="*/ 371475 h 441325"/>
              <a:gd name="connsiteX5" fmla="*/ 333375 w 514350"/>
              <a:gd name="connsiteY5" fmla="*/ 438150 h 441325"/>
              <a:gd name="connsiteX6" fmla="*/ 330200 w 514350"/>
              <a:gd name="connsiteY6" fmla="*/ 441325 h 441325"/>
              <a:gd name="connsiteX7" fmla="*/ 238125 w 514350"/>
              <a:gd name="connsiteY7" fmla="*/ 415925 h 441325"/>
              <a:gd name="connsiteX8" fmla="*/ 142875 w 514350"/>
              <a:gd name="connsiteY8" fmla="*/ 342900 h 441325"/>
              <a:gd name="connsiteX9" fmla="*/ 79375 w 514350"/>
              <a:gd name="connsiteY9" fmla="*/ 228600 h 441325"/>
              <a:gd name="connsiteX10" fmla="*/ 41275 w 514350"/>
              <a:gd name="connsiteY10" fmla="*/ 238125 h 441325"/>
              <a:gd name="connsiteX11" fmla="*/ 0 w 514350"/>
              <a:gd name="connsiteY11" fmla="*/ 130175 h 44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350" h="441325">
                <a:moveTo>
                  <a:pt x="0" y="130175"/>
                </a:moveTo>
                <a:lnTo>
                  <a:pt x="209550" y="0"/>
                </a:lnTo>
                <a:lnTo>
                  <a:pt x="514350" y="193675"/>
                </a:lnTo>
                <a:lnTo>
                  <a:pt x="444500" y="295275"/>
                </a:lnTo>
                <a:lnTo>
                  <a:pt x="393700" y="371475"/>
                </a:lnTo>
                <a:lnTo>
                  <a:pt x="333375" y="438150"/>
                </a:lnTo>
                <a:lnTo>
                  <a:pt x="330200" y="441325"/>
                </a:lnTo>
                <a:lnTo>
                  <a:pt x="238125" y="415925"/>
                </a:lnTo>
                <a:lnTo>
                  <a:pt x="142875" y="342900"/>
                </a:lnTo>
                <a:lnTo>
                  <a:pt x="79375" y="228600"/>
                </a:lnTo>
                <a:lnTo>
                  <a:pt x="41275" y="238125"/>
                </a:lnTo>
                <a:lnTo>
                  <a:pt x="0" y="130175"/>
                </a:lnTo>
                <a:close/>
              </a:path>
            </a:pathLst>
          </a:custGeom>
          <a:solidFill>
            <a:srgbClr val="FF0000">
              <a:alpha val="50000"/>
            </a:srgbClr>
          </a:solidFill>
          <a:ln w="31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Freeform 17"/>
          <p:cNvSpPr/>
          <p:nvPr/>
        </p:nvSpPr>
        <p:spPr>
          <a:xfrm>
            <a:off x="2689225" y="3019425"/>
            <a:ext cx="854075" cy="1025525"/>
          </a:xfrm>
          <a:custGeom>
            <a:avLst/>
            <a:gdLst>
              <a:gd name="connsiteX0" fmla="*/ 660400 w 854075"/>
              <a:gd name="connsiteY0" fmla="*/ 0 h 1025525"/>
              <a:gd name="connsiteX1" fmla="*/ 752475 w 854075"/>
              <a:gd name="connsiteY1" fmla="*/ 123825 h 1025525"/>
              <a:gd name="connsiteX2" fmla="*/ 854075 w 854075"/>
              <a:gd name="connsiteY2" fmla="*/ 457200 h 1025525"/>
              <a:gd name="connsiteX3" fmla="*/ 501650 w 854075"/>
              <a:gd name="connsiteY3" fmla="*/ 431800 h 1025525"/>
              <a:gd name="connsiteX4" fmla="*/ 479425 w 854075"/>
              <a:gd name="connsiteY4" fmla="*/ 749300 h 1025525"/>
              <a:gd name="connsiteX5" fmla="*/ 806450 w 854075"/>
              <a:gd name="connsiteY5" fmla="*/ 765175 h 1025525"/>
              <a:gd name="connsiteX6" fmla="*/ 539750 w 854075"/>
              <a:gd name="connsiteY6" fmla="*/ 1025525 h 1025525"/>
              <a:gd name="connsiteX7" fmla="*/ 34925 w 854075"/>
              <a:gd name="connsiteY7" fmla="*/ 736600 h 1025525"/>
              <a:gd name="connsiteX8" fmla="*/ 0 w 854075"/>
              <a:gd name="connsiteY8" fmla="*/ 647700 h 1025525"/>
              <a:gd name="connsiteX9" fmla="*/ 63500 w 854075"/>
              <a:gd name="connsiteY9" fmla="*/ 552450 h 1025525"/>
              <a:gd name="connsiteX10" fmla="*/ 50800 w 854075"/>
              <a:gd name="connsiteY10" fmla="*/ 469900 h 1025525"/>
              <a:gd name="connsiteX11" fmla="*/ 92075 w 854075"/>
              <a:gd name="connsiteY11" fmla="*/ 390525 h 1025525"/>
              <a:gd name="connsiteX12" fmla="*/ 222250 w 854075"/>
              <a:gd name="connsiteY12" fmla="*/ 307975 h 1025525"/>
              <a:gd name="connsiteX13" fmla="*/ 307975 w 854075"/>
              <a:gd name="connsiteY13" fmla="*/ 209550 h 1025525"/>
              <a:gd name="connsiteX14" fmla="*/ 508000 w 854075"/>
              <a:gd name="connsiteY14" fmla="*/ 111125 h 1025525"/>
              <a:gd name="connsiteX15" fmla="*/ 600075 w 854075"/>
              <a:gd name="connsiteY15" fmla="*/ 47625 h 1025525"/>
              <a:gd name="connsiteX16" fmla="*/ 660400 w 854075"/>
              <a:gd name="connsiteY16" fmla="*/ 0 h 102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075" h="1025525">
                <a:moveTo>
                  <a:pt x="660400" y="0"/>
                </a:moveTo>
                <a:lnTo>
                  <a:pt x="752475" y="123825"/>
                </a:lnTo>
                <a:lnTo>
                  <a:pt x="854075" y="457200"/>
                </a:lnTo>
                <a:lnTo>
                  <a:pt x="501650" y="431800"/>
                </a:lnTo>
                <a:lnTo>
                  <a:pt x="479425" y="749300"/>
                </a:lnTo>
                <a:lnTo>
                  <a:pt x="806450" y="765175"/>
                </a:lnTo>
                <a:lnTo>
                  <a:pt x="539750" y="1025525"/>
                </a:lnTo>
                <a:lnTo>
                  <a:pt x="34925" y="736600"/>
                </a:lnTo>
                <a:lnTo>
                  <a:pt x="0" y="647700"/>
                </a:lnTo>
                <a:lnTo>
                  <a:pt x="63500" y="552450"/>
                </a:lnTo>
                <a:lnTo>
                  <a:pt x="50800" y="469900"/>
                </a:lnTo>
                <a:lnTo>
                  <a:pt x="92075" y="390525"/>
                </a:lnTo>
                <a:lnTo>
                  <a:pt x="222250" y="307975"/>
                </a:lnTo>
                <a:lnTo>
                  <a:pt x="307975" y="209550"/>
                </a:lnTo>
                <a:lnTo>
                  <a:pt x="508000" y="111125"/>
                </a:lnTo>
                <a:lnTo>
                  <a:pt x="600075" y="47625"/>
                </a:lnTo>
                <a:lnTo>
                  <a:pt x="660400" y="0"/>
                </a:lnTo>
                <a:close/>
              </a:path>
            </a:pathLst>
          </a:custGeom>
          <a:solidFill>
            <a:srgbClr val="FF0000">
              <a:alpha val="50000"/>
            </a:srgbClr>
          </a:solidFill>
          <a:ln w="31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18"/>
          <p:cNvSpPr/>
          <p:nvPr/>
        </p:nvSpPr>
        <p:spPr>
          <a:xfrm>
            <a:off x="3232150" y="2222500"/>
            <a:ext cx="266700" cy="892175"/>
          </a:xfrm>
          <a:custGeom>
            <a:avLst/>
            <a:gdLst>
              <a:gd name="connsiteX0" fmla="*/ 225425 w 266700"/>
              <a:gd name="connsiteY0" fmla="*/ 0 h 892175"/>
              <a:gd name="connsiteX1" fmla="*/ 193675 w 266700"/>
              <a:gd name="connsiteY1" fmla="*/ 177800 h 892175"/>
              <a:gd name="connsiteX2" fmla="*/ 165100 w 266700"/>
              <a:gd name="connsiteY2" fmla="*/ 269875 h 892175"/>
              <a:gd name="connsiteX3" fmla="*/ 146050 w 266700"/>
              <a:gd name="connsiteY3" fmla="*/ 447675 h 892175"/>
              <a:gd name="connsiteX4" fmla="*/ 92075 w 266700"/>
              <a:gd name="connsiteY4" fmla="*/ 666750 h 892175"/>
              <a:gd name="connsiteX5" fmla="*/ 79375 w 266700"/>
              <a:gd name="connsiteY5" fmla="*/ 733425 h 892175"/>
              <a:gd name="connsiteX6" fmla="*/ 92075 w 266700"/>
              <a:gd name="connsiteY6" fmla="*/ 784225 h 892175"/>
              <a:gd name="connsiteX7" fmla="*/ 0 w 266700"/>
              <a:gd name="connsiteY7" fmla="*/ 892175 h 892175"/>
              <a:gd name="connsiteX8" fmla="*/ 155575 w 266700"/>
              <a:gd name="connsiteY8" fmla="*/ 796925 h 892175"/>
              <a:gd name="connsiteX9" fmla="*/ 168275 w 266700"/>
              <a:gd name="connsiteY9" fmla="*/ 711200 h 892175"/>
              <a:gd name="connsiteX10" fmla="*/ 177800 w 266700"/>
              <a:gd name="connsiteY10" fmla="*/ 590550 h 892175"/>
              <a:gd name="connsiteX11" fmla="*/ 212725 w 266700"/>
              <a:gd name="connsiteY11" fmla="*/ 457200 h 892175"/>
              <a:gd name="connsiteX12" fmla="*/ 266700 w 266700"/>
              <a:gd name="connsiteY12" fmla="*/ 95250 h 892175"/>
              <a:gd name="connsiteX13" fmla="*/ 225425 w 266700"/>
              <a:gd name="connsiteY13" fmla="*/ 0 h 8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700" h="892175">
                <a:moveTo>
                  <a:pt x="225425" y="0"/>
                </a:moveTo>
                <a:lnTo>
                  <a:pt x="193675" y="177800"/>
                </a:lnTo>
                <a:lnTo>
                  <a:pt x="165100" y="269875"/>
                </a:lnTo>
                <a:lnTo>
                  <a:pt x="146050" y="447675"/>
                </a:lnTo>
                <a:lnTo>
                  <a:pt x="92075" y="666750"/>
                </a:lnTo>
                <a:lnTo>
                  <a:pt x="79375" y="733425"/>
                </a:lnTo>
                <a:lnTo>
                  <a:pt x="92075" y="784225"/>
                </a:lnTo>
                <a:lnTo>
                  <a:pt x="0" y="892175"/>
                </a:lnTo>
                <a:lnTo>
                  <a:pt x="155575" y="796925"/>
                </a:lnTo>
                <a:lnTo>
                  <a:pt x="168275" y="711200"/>
                </a:lnTo>
                <a:lnTo>
                  <a:pt x="177800" y="590550"/>
                </a:lnTo>
                <a:lnTo>
                  <a:pt x="212725" y="457200"/>
                </a:lnTo>
                <a:lnTo>
                  <a:pt x="266700" y="95250"/>
                </a:lnTo>
                <a:lnTo>
                  <a:pt x="225425" y="0"/>
                </a:lnTo>
                <a:close/>
              </a:path>
            </a:pathLst>
          </a:custGeom>
          <a:solidFill>
            <a:srgbClr val="FF0000">
              <a:alpha val="50000"/>
            </a:srgbClr>
          </a:solidFill>
          <a:ln w="31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19"/>
          <p:cNvSpPr/>
          <p:nvPr/>
        </p:nvSpPr>
        <p:spPr>
          <a:xfrm>
            <a:off x="3409950" y="2178050"/>
            <a:ext cx="184150" cy="819150"/>
          </a:xfrm>
          <a:custGeom>
            <a:avLst/>
            <a:gdLst>
              <a:gd name="connsiteX0" fmla="*/ 79375 w 184150"/>
              <a:gd name="connsiteY0" fmla="*/ 0 h 819150"/>
              <a:gd name="connsiteX1" fmla="*/ 161925 w 184150"/>
              <a:gd name="connsiteY1" fmla="*/ 31750 h 819150"/>
              <a:gd name="connsiteX2" fmla="*/ 184150 w 184150"/>
              <a:gd name="connsiteY2" fmla="*/ 104775 h 819150"/>
              <a:gd name="connsiteX3" fmla="*/ 161925 w 184150"/>
              <a:gd name="connsiteY3" fmla="*/ 165100 h 819150"/>
              <a:gd name="connsiteX4" fmla="*/ 3175 w 184150"/>
              <a:gd name="connsiteY4" fmla="*/ 819150 h 819150"/>
              <a:gd name="connsiteX5" fmla="*/ 0 w 184150"/>
              <a:gd name="connsiteY5" fmla="*/ 819150 h 819150"/>
              <a:gd name="connsiteX6" fmla="*/ 0 w 184150"/>
              <a:gd name="connsiteY6" fmla="*/ 654050 h 819150"/>
              <a:gd name="connsiteX7" fmla="*/ 50800 w 184150"/>
              <a:gd name="connsiteY7" fmla="*/ 447675 h 819150"/>
              <a:gd name="connsiteX8" fmla="*/ 92075 w 184150"/>
              <a:gd name="connsiteY8" fmla="*/ 123825 h 819150"/>
              <a:gd name="connsiteX9" fmla="*/ 57150 w 184150"/>
              <a:gd name="connsiteY9" fmla="*/ 47625 h 819150"/>
              <a:gd name="connsiteX10" fmla="*/ 79375 w 184150"/>
              <a:gd name="connsiteY10" fmla="*/ 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150" h="819150">
                <a:moveTo>
                  <a:pt x="79375" y="0"/>
                </a:moveTo>
                <a:lnTo>
                  <a:pt x="161925" y="31750"/>
                </a:lnTo>
                <a:lnTo>
                  <a:pt x="184150" y="104775"/>
                </a:lnTo>
                <a:lnTo>
                  <a:pt x="161925" y="165100"/>
                </a:lnTo>
                <a:lnTo>
                  <a:pt x="3175" y="819150"/>
                </a:lnTo>
                <a:lnTo>
                  <a:pt x="0" y="819150"/>
                </a:lnTo>
                <a:lnTo>
                  <a:pt x="0" y="654050"/>
                </a:lnTo>
                <a:lnTo>
                  <a:pt x="50800" y="447675"/>
                </a:lnTo>
                <a:lnTo>
                  <a:pt x="92075" y="123825"/>
                </a:lnTo>
                <a:lnTo>
                  <a:pt x="57150" y="47625"/>
                </a:lnTo>
                <a:lnTo>
                  <a:pt x="79375" y="0"/>
                </a:lnTo>
                <a:close/>
              </a:path>
            </a:pathLst>
          </a:custGeom>
          <a:solidFill>
            <a:srgbClr val="41C22C">
              <a:alpha val="50000"/>
            </a:srgbClr>
          </a:solidFill>
          <a:ln w="3175">
            <a:solidFill>
              <a:srgbClr val="41C22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Freeform 20"/>
          <p:cNvSpPr/>
          <p:nvPr/>
        </p:nvSpPr>
        <p:spPr>
          <a:xfrm>
            <a:off x="2889250" y="1450975"/>
            <a:ext cx="860425" cy="739775"/>
          </a:xfrm>
          <a:custGeom>
            <a:avLst/>
            <a:gdLst>
              <a:gd name="connsiteX0" fmla="*/ 612775 w 860425"/>
              <a:gd name="connsiteY0" fmla="*/ 733425 h 739775"/>
              <a:gd name="connsiteX1" fmla="*/ 568325 w 860425"/>
              <a:gd name="connsiteY1" fmla="*/ 679450 h 739775"/>
              <a:gd name="connsiteX2" fmla="*/ 587375 w 860425"/>
              <a:gd name="connsiteY2" fmla="*/ 647700 h 739775"/>
              <a:gd name="connsiteX3" fmla="*/ 574675 w 860425"/>
              <a:gd name="connsiteY3" fmla="*/ 476250 h 739775"/>
              <a:gd name="connsiteX4" fmla="*/ 669925 w 860425"/>
              <a:gd name="connsiteY4" fmla="*/ 301625 h 739775"/>
              <a:gd name="connsiteX5" fmla="*/ 711200 w 860425"/>
              <a:gd name="connsiteY5" fmla="*/ 304800 h 739775"/>
              <a:gd name="connsiteX6" fmla="*/ 720725 w 860425"/>
              <a:gd name="connsiteY6" fmla="*/ 209550 h 739775"/>
              <a:gd name="connsiteX7" fmla="*/ 860425 w 860425"/>
              <a:gd name="connsiteY7" fmla="*/ 0 h 739775"/>
              <a:gd name="connsiteX8" fmla="*/ 682625 w 860425"/>
              <a:gd name="connsiteY8" fmla="*/ 107950 h 739775"/>
              <a:gd name="connsiteX9" fmla="*/ 622300 w 860425"/>
              <a:gd name="connsiteY9" fmla="*/ 257175 h 739775"/>
              <a:gd name="connsiteX10" fmla="*/ 488950 w 860425"/>
              <a:gd name="connsiteY10" fmla="*/ 371475 h 739775"/>
              <a:gd name="connsiteX11" fmla="*/ 250825 w 860425"/>
              <a:gd name="connsiteY11" fmla="*/ 508000 h 739775"/>
              <a:gd name="connsiteX12" fmla="*/ 0 w 860425"/>
              <a:gd name="connsiteY12" fmla="*/ 568325 h 739775"/>
              <a:gd name="connsiteX13" fmla="*/ 28575 w 860425"/>
              <a:gd name="connsiteY13" fmla="*/ 606425 h 739775"/>
              <a:gd name="connsiteX14" fmla="*/ 34925 w 860425"/>
              <a:gd name="connsiteY14" fmla="*/ 739775 h 739775"/>
              <a:gd name="connsiteX15" fmla="*/ 193675 w 860425"/>
              <a:gd name="connsiteY15" fmla="*/ 704850 h 739775"/>
              <a:gd name="connsiteX16" fmla="*/ 346075 w 860425"/>
              <a:gd name="connsiteY16" fmla="*/ 650875 h 739775"/>
              <a:gd name="connsiteX17" fmla="*/ 444500 w 860425"/>
              <a:gd name="connsiteY17" fmla="*/ 619125 h 739775"/>
              <a:gd name="connsiteX18" fmla="*/ 612775 w 860425"/>
              <a:gd name="connsiteY18" fmla="*/ 733425 h 73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0425" h="739775">
                <a:moveTo>
                  <a:pt x="612775" y="733425"/>
                </a:moveTo>
                <a:lnTo>
                  <a:pt x="568325" y="679450"/>
                </a:lnTo>
                <a:lnTo>
                  <a:pt x="587375" y="647700"/>
                </a:lnTo>
                <a:lnTo>
                  <a:pt x="574675" y="476250"/>
                </a:lnTo>
                <a:lnTo>
                  <a:pt x="669925" y="301625"/>
                </a:lnTo>
                <a:lnTo>
                  <a:pt x="711200" y="304800"/>
                </a:lnTo>
                <a:lnTo>
                  <a:pt x="720725" y="209550"/>
                </a:lnTo>
                <a:lnTo>
                  <a:pt x="860425" y="0"/>
                </a:lnTo>
                <a:lnTo>
                  <a:pt x="682625" y="107950"/>
                </a:lnTo>
                <a:lnTo>
                  <a:pt x="622300" y="257175"/>
                </a:lnTo>
                <a:lnTo>
                  <a:pt x="488950" y="371475"/>
                </a:lnTo>
                <a:lnTo>
                  <a:pt x="250825" y="508000"/>
                </a:lnTo>
                <a:lnTo>
                  <a:pt x="0" y="568325"/>
                </a:lnTo>
                <a:lnTo>
                  <a:pt x="28575" y="606425"/>
                </a:lnTo>
                <a:lnTo>
                  <a:pt x="34925" y="739775"/>
                </a:lnTo>
                <a:lnTo>
                  <a:pt x="193675" y="704850"/>
                </a:lnTo>
                <a:lnTo>
                  <a:pt x="346075" y="650875"/>
                </a:lnTo>
                <a:lnTo>
                  <a:pt x="444500" y="619125"/>
                </a:lnTo>
                <a:lnTo>
                  <a:pt x="612775" y="733425"/>
                </a:lnTo>
                <a:close/>
              </a:path>
            </a:pathLst>
          </a:custGeom>
          <a:solidFill>
            <a:srgbClr val="FFFF00">
              <a:alpha val="50000"/>
            </a:srgbClr>
          </a:solidFill>
          <a:ln w="3175">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21"/>
          <p:cNvSpPr/>
          <p:nvPr/>
        </p:nvSpPr>
        <p:spPr>
          <a:xfrm>
            <a:off x="3362325" y="2092325"/>
            <a:ext cx="136525" cy="142875"/>
          </a:xfrm>
          <a:custGeom>
            <a:avLst/>
            <a:gdLst>
              <a:gd name="connsiteX0" fmla="*/ 0 w 136525"/>
              <a:gd name="connsiteY0" fmla="*/ 0 h 142875"/>
              <a:gd name="connsiteX1" fmla="*/ 98425 w 136525"/>
              <a:gd name="connsiteY1" fmla="*/ 142875 h 142875"/>
              <a:gd name="connsiteX2" fmla="*/ 136525 w 136525"/>
              <a:gd name="connsiteY2" fmla="*/ 98425 h 142875"/>
              <a:gd name="connsiteX3" fmla="*/ 98425 w 136525"/>
              <a:gd name="connsiteY3" fmla="*/ 47625 h 142875"/>
              <a:gd name="connsiteX4" fmla="*/ 0 w 136525"/>
              <a:gd name="connsiteY4" fmla="*/ 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42875">
                <a:moveTo>
                  <a:pt x="0" y="0"/>
                </a:moveTo>
                <a:lnTo>
                  <a:pt x="98425" y="142875"/>
                </a:lnTo>
                <a:lnTo>
                  <a:pt x="136525" y="98425"/>
                </a:lnTo>
                <a:lnTo>
                  <a:pt x="98425" y="47625"/>
                </a:lnTo>
                <a:lnTo>
                  <a:pt x="0" y="0"/>
                </a:lnTo>
                <a:close/>
              </a:path>
            </a:pathLst>
          </a:custGeom>
          <a:solidFill>
            <a:srgbClr val="FFFF00">
              <a:alpha val="50000"/>
            </a:srgbClr>
          </a:solidFill>
          <a:ln w="3175">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Freeform 22"/>
          <p:cNvSpPr/>
          <p:nvPr/>
        </p:nvSpPr>
        <p:spPr>
          <a:xfrm>
            <a:off x="2724150" y="1990725"/>
            <a:ext cx="190500" cy="136525"/>
          </a:xfrm>
          <a:custGeom>
            <a:avLst/>
            <a:gdLst>
              <a:gd name="connsiteX0" fmla="*/ 190500 w 190500"/>
              <a:gd name="connsiteY0" fmla="*/ 111125 h 136525"/>
              <a:gd name="connsiteX1" fmla="*/ 92075 w 190500"/>
              <a:gd name="connsiteY1" fmla="*/ 136525 h 136525"/>
              <a:gd name="connsiteX2" fmla="*/ 3175 w 190500"/>
              <a:gd name="connsiteY2" fmla="*/ 60325 h 136525"/>
              <a:gd name="connsiteX3" fmla="*/ 0 w 190500"/>
              <a:gd name="connsiteY3" fmla="*/ 28575 h 136525"/>
              <a:gd name="connsiteX4" fmla="*/ 158750 w 190500"/>
              <a:gd name="connsiteY4" fmla="*/ 0 h 136525"/>
              <a:gd name="connsiteX5" fmla="*/ 190500 w 190500"/>
              <a:gd name="connsiteY5" fmla="*/ 11112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136525">
                <a:moveTo>
                  <a:pt x="190500" y="111125"/>
                </a:moveTo>
                <a:lnTo>
                  <a:pt x="92075" y="136525"/>
                </a:lnTo>
                <a:lnTo>
                  <a:pt x="3175" y="60325"/>
                </a:lnTo>
                <a:lnTo>
                  <a:pt x="0" y="28575"/>
                </a:lnTo>
                <a:lnTo>
                  <a:pt x="158750" y="0"/>
                </a:lnTo>
                <a:lnTo>
                  <a:pt x="190500" y="111125"/>
                </a:lnTo>
                <a:close/>
              </a:path>
            </a:pathLst>
          </a:custGeom>
          <a:solidFill>
            <a:srgbClr val="FF0000">
              <a:alpha val="50000"/>
            </a:srgbClr>
          </a:solidFill>
          <a:ln w="31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Freeform 23"/>
          <p:cNvSpPr/>
          <p:nvPr/>
        </p:nvSpPr>
        <p:spPr>
          <a:xfrm>
            <a:off x="1146175" y="1736725"/>
            <a:ext cx="1778000" cy="1308100"/>
          </a:xfrm>
          <a:custGeom>
            <a:avLst/>
            <a:gdLst>
              <a:gd name="connsiteX0" fmla="*/ 1778000 w 1778000"/>
              <a:gd name="connsiteY0" fmla="*/ 447675 h 1308100"/>
              <a:gd name="connsiteX1" fmla="*/ 1625600 w 1778000"/>
              <a:gd name="connsiteY1" fmla="*/ 511175 h 1308100"/>
              <a:gd name="connsiteX2" fmla="*/ 1616075 w 1778000"/>
              <a:gd name="connsiteY2" fmla="*/ 511175 h 1308100"/>
              <a:gd name="connsiteX3" fmla="*/ 1597025 w 1778000"/>
              <a:gd name="connsiteY3" fmla="*/ 606425 h 1308100"/>
              <a:gd name="connsiteX4" fmla="*/ 1597025 w 1778000"/>
              <a:gd name="connsiteY4" fmla="*/ 663575 h 1308100"/>
              <a:gd name="connsiteX5" fmla="*/ 1406525 w 1778000"/>
              <a:gd name="connsiteY5" fmla="*/ 765175 h 1308100"/>
              <a:gd name="connsiteX6" fmla="*/ 1298575 w 1778000"/>
              <a:gd name="connsiteY6" fmla="*/ 863600 h 1308100"/>
              <a:gd name="connsiteX7" fmla="*/ 1130300 w 1778000"/>
              <a:gd name="connsiteY7" fmla="*/ 974725 h 1308100"/>
              <a:gd name="connsiteX8" fmla="*/ 600075 w 1778000"/>
              <a:gd name="connsiteY8" fmla="*/ 1228725 h 1308100"/>
              <a:gd name="connsiteX9" fmla="*/ 406400 w 1778000"/>
              <a:gd name="connsiteY9" fmla="*/ 1295400 h 1308100"/>
              <a:gd name="connsiteX10" fmla="*/ 0 w 1778000"/>
              <a:gd name="connsiteY10" fmla="*/ 1308100 h 1308100"/>
              <a:gd name="connsiteX11" fmla="*/ 3175 w 1778000"/>
              <a:gd name="connsiteY11" fmla="*/ 228600 h 1308100"/>
              <a:gd name="connsiteX12" fmla="*/ 930275 w 1778000"/>
              <a:gd name="connsiteY12" fmla="*/ 0 h 1308100"/>
              <a:gd name="connsiteX13" fmla="*/ 1206500 w 1778000"/>
              <a:gd name="connsiteY13" fmla="*/ 117475 h 1308100"/>
              <a:gd name="connsiteX14" fmla="*/ 1196975 w 1778000"/>
              <a:gd name="connsiteY14" fmla="*/ 190500 h 1308100"/>
              <a:gd name="connsiteX15" fmla="*/ 1263650 w 1778000"/>
              <a:gd name="connsiteY15" fmla="*/ 276225 h 1308100"/>
              <a:gd name="connsiteX16" fmla="*/ 1339850 w 1778000"/>
              <a:gd name="connsiteY16" fmla="*/ 327025 h 1308100"/>
              <a:gd name="connsiteX17" fmla="*/ 1235075 w 1778000"/>
              <a:gd name="connsiteY17" fmla="*/ 266700 h 1308100"/>
              <a:gd name="connsiteX18" fmla="*/ 1146175 w 1778000"/>
              <a:gd name="connsiteY18" fmla="*/ 266700 h 1308100"/>
              <a:gd name="connsiteX19" fmla="*/ 641350 w 1778000"/>
              <a:gd name="connsiteY19" fmla="*/ 454025 h 1308100"/>
              <a:gd name="connsiteX20" fmla="*/ 482600 w 1778000"/>
              <a:gd name="connsiteY20" fmla="*/ 523875 h 1308100"/>
              <a:gd name="connsiteX21" fmla="*/ 295275 w 1778000"/>
              <a:gd name="connsiteY21" fmla="*/ 542925 h 1308100"/>
              <a:gd name="connsiteX22" fmla="*/ 231775 w 1778000"/>
              <a:gd name="connsiteY22" fmla="*/ 631825 h 1308100"/>
              <a:gd name="connsiteX23" fmla="*/ 231775 w 1778000"/>
              <a:gd name="connsiteY23" fmla="*/ 841375 h 1308100"/>
              <a:gd name="connsiteX24" fmla="*/ 279400 w 1778000"/>
              <a:gd name="connsiteY24" fmla="*/ 1000125 h 1308100"/>
              <a:gd name="connsiteX25" fmla="*/ 346075 w 1778000"/>
              <a:gd name="connsiteY25" fmla="*/ 1060450 h 1308100"/>
              <a:gd name="connsiteX26" fmla="*/ 542925 w 1778000"/>
              <a:gd name="connsiteY26" fmla="*/ 993775 h 1308100"/>
              <a:gd name="connsiteX27" fmla="*/ 762000 w 1778000"/>
              <a:gd name="connsiteY27" fmla="*/ 914400 h 1308100"/>
              <a:gd name="connsiteX28" fmla="*/ 1016000 w 1778000"/>
              <a:gd name="connsiteY28" fmla="*/ 898525 h 1308100"/>
              <a:gd name="connsiteX29" fmla="*/ 1127125 w 1778000"/>
              <a:gd name="connsiteY29" fmla="*/ 936625 h 1308100"/>
              <a:gd name="connsiteX30" fmla="*/ 1260475 w 1778000"/>
              <a:gd name="connsiteY30" fmla="*/ 835025 h 1308100"/>
              <a:gd name="connsiteX31" fmla="*/ 1368425 w 1778000"/>
              <a:gd name="connsiteY31" fmla="*/ 717550 h 1308100"/>
              <a:gd name="connsiteX32" fmla="*/ 1485900 w 1778000"/>
              <a:gd name="connsiteY32" fmla="*/ 666750 h 1308100"/>
              <a:gd name="connsiteX33" fmla="*/ 1552575 w 1778000"/>
              <a:gd name="connsiteY33" fmla="*/ 628650 h 1308100"/>
              <a:gd name="connsiteX34" fmla="*/ 1581150 w 1778000"/>
              <a:gd name="connsiteY34" fmla="*/ 441325 h 1308100"/>
              <a:gd name="connsiteX35" fmla="*/ 1654175 w 1778000"/>
              <a:gd name="connsiteY35" fmla="*/ 393700 h 1308100"/>
              <a:gd name="connsiteX36" fmla="*/ 1762125 w 1778000"/>
              <a:gd name="connsiteY36" fmla="*/ 371475 h 1308100"/>
              <a:gd name="connsiteX37" fmla="*/ 1778000 w 1778000"/>
              <a:gd name="connsiteY37" fmla="*/ 447675 h 130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78000" h="1308100">
                <a:moveTo>
                  <a:pt x="1778000" y="447675"/>
                </a:moveTo>
                <a:lnTo>
                  <a:pt x="1625600" y="511175"/>
                </a:lnTo>
                <a:lnTo>
                  <a:pt x="1616075" y="511175"/>
                </a:lnTo>
                <a:lnTo>
                  <a:pt x="1597025" y="606425"/>
                </a:lnTo>
                <a:lnTo>
                  <a:pt x="1597025" y="663575"/>
                </a:lnTo>
                <a:lnTo>
                  <a:pt x="1406525" y="765175"/>
                </a:lnTo>
                <a:lnTo>
                  <a:pt x="1298575" y="863600"/>
                </a:lnTo>
                <a:lnTo>
                  <a:pt x="1130300" y="974725"/>
                </a:lnTo>
                <a:lnTo>
                  <a:pt x="600075" y="1228725"/>
                </a:lnTo>
                <a:lnTo>
                  <a:pt x="406400" y="1295400"/>
                </a:lnTo>
                <a:lnTo>
                  <a:pt x="0" y="1308100"/>
                </a:lnTo>
                <a:cubicBezTo>
                  <a:pt x="1058" y="948267"/>
                  <a:pt x="2117" y="588433"/>
                  <a:pt x="3175" y="228600"/>
                </a:cubicBezTo>
                <a:lnTo>
                  <a:pt x="930275" y="0"/>
                </a:lnTo>
                <a:lnTo>
                  <a:pt x="1206500" y="117475"/>
                </a:lnTo>
                <a:lnTo>
                  <a:pt x="1196975" y="190500"/>
                </a:lnTo>
                <a:lnTo>
                  <a:pt x="1263650" y="276225"/>
                </a:lnTo>
                <a:lnTo>
                  <a:pt x="1339850" y="327025"/>
                </a:lnTo>
                <a:lnTo>
                  <a:pt x="1235075" y="266700"/>
                </a:lnTo>
                <a:lnTo>
                  <a:pt x="1146175" y="266700"/>
                </a:lnTo>
                <a:lnTo>
                  <a:pt x="641350" y="454025"/>
                </a:lnTo>
                <a:lnTo>
                  <a:pt x="482600" y="523875"/>
                </a:lnTo>
                <a:lnTo>
                  <a:pt x="295275" y="542925"/>
                </a:lnTo>
                <a:lnTo>
                  <a:pt x="231775" y="631825"/>
                </a:lnTo>
                <a:lnTo>
                  <a:pt x="231775" y="841375"/>
                </a:lnTo>
                <a:lnTo>
                  <a:pt x="279400" y="1000125"/>
                </a:lnTo>
                <a:lnTo>
                  <a:pt x="346075" y="1060450"/>
                </a:lnTo>
                <a:lnTo>
                  <a:pt x="542925" y="993775"/>
                </a:lnTo>
                <a:lnTo>
                  <a:pt x="762000" y="914400"/>
                </a:lnTo>
                <a:lnTo>
                  <a:pt x="1016000" y="898525"/>
                </a:lnTo>
                <a:lnTo>
                  <a:pt x="1127125" y="936625"/>
                </a:lnTo>
                <a:lnTo>
                  <a:pt x="1260475" y="835025"/>
                </a:lnTo>
                <a:lnTo>
                  <a:pt x="1368425" y="717550"/>
                </a:lnTo>
                <a:lnTo>
                  <a:pt x="1485900" y="666750"/>
                </a:lnTo>
                <a:lnTo>
                  <a:pt x="1552575" y="628650"/>
                </a:lnTo>
                <a:lnTo>
                  <a:pt x="1581150" y="441325"/>
                </a:lnTo>
                <a:lnTo>
                  <a:pt x="1654175" y="393700"/>
                </a:lnTo>
                <a:lnTo>
                  <a:pt x="1762125" y="371475"/>
                </a:lnTo>
                <a:lnTo>
                  <a:pt x="1778000" y="447675"/>
                </a:lnTo>
                <a:close/>
              </a:path>
            </a:pathLst>
          </a:custGeom>
          <a:solidFill>
            <a:srgbClr val="41C22C">
              <a:alpha val="50000"/>
            </a:srgbClr>
          </a:solidFill>
          <a:ln w="3175">
            <a:solidFill>
              <a:srgbClr val="41C22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24"/>
          <p:cNvSpPr/>
          <p:nvPr/>
        </p:nvSpPr>
        <p:spPr>
          <a:xfrm>
            <a:off x="3949700" y="1038225"/>
            <a:ext cx="219075" cy="212725"/>
          </a:xfrm>
          <a:custGeom>
            <a:avLst/>
            <a:gdLst>
              <a:gd name="connsiteX0" fmla="*/ 9525 w 219075"/>
              <a:gd name="connsiteY0" fmla="*/ 155575 h 212725"/>
              <a:gd name="connsiteX1" fmla="*/ 0 w 219075"/>
              <a:gd name="connsiteY1" fmla="*/ 6350 h 212725"/>
              <a:gd name="connsiteX2" fmla="*/ 215900 w 219075"/>
              <a:gd name="connsiteY2" fmla="*/ 0 h 212725"/>
              <a:gd name="connsiteX3" fmla="*/ 219075 w 219075"/>
              <a:gd name="connsiteY3" fmla="*/ 117475 h 212725"/>
              <a:gd name="connsiteX4" fmla="*/ 114300 w 219075"/>
              <a:gd name="connsiteY4" fmla="*/ 212725 h 212725"/>
              <a:gd name="connsiteX5" fmla="*/ 9525 w 219075"/>
              <a:gd name="connsiteY5" fmla="*/ 155575 h 2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5" h="212725">
                <a:moveTo>
                  <a:pt x="9525" y="155575"/>
                </a:moveTo>
                <a:lnTo>
                  <a:pt x="0" y="6350"/>
                </a:lnTo>
                <a:lnTo>
                  <a:pt x="215900" y="0"/>
                </a:lnTo>
                <a:cubicBezTo>
                  <a:pt x="216958" y="39158"/>
                  <a:pt x="218017" y="78317"/>
                  <a:pt x="219075" y="117475"/>
                </a:cubicBezTo>
                <a:lnTo>
                  <a:pt x="114300" y="212725"/>
                </a:lnTo>
                <a:lnTo>
                  <a:pt x="9525" y="155575"/>
                </a:lnTo>
                <a:close/>
              </a:path>
            </a:pathLst>
          </a:custGeom>
          <a:solidFill>
            <a:srgbClr val="FF0000">
              <a:alpha val="50000"/>
            </a:srgbClr>
          </a:solidFill>
          <a:ln w="31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Freeform 25"/>
          <p:cNvSpPr/>
          <p:nvPr/>
        </p:nvSpPr>
        <p:spPr>
          <a:xfrm>
            <a:off x="2079625" y="939800"/>
            <a:ext cx="2343150" cy="1200150"/>
          </a:xfrm>
          <a:custGeom>
            <a:avLst/>
            <a:gdLst>
              <a:gd name="connsiteX0" fmla="*/ 2343150 w 2343150"/>
              <a:gd name="connsiteY0" fmla="*/ 6350 h 1200150"/>
              <a:gd name="connsiteX1" fmla="*/ 2089150 w 2343150"/>
              <a:gd name="connsiteY1" fmla="*/ 209550 h 1200150"/>
              <a:gd name="connsiteX2" fmla="*/ 2082800 w 2343150"/>
              <a:gd name="connsiteY2" fmla="*/ 95250 h 1200150"/>
              <a:gd name="connsiteX3" fmla="*/ 1866900 w 2343150"/>
              <a:gd name="connsiteY3" fmla="*/ 101600 h 1200150"/>
              <a:gd name="connsiteX4" fmla="*/ 1873250 w 2343150"/>
              <a:gd name="connsiteY4" fmla="*/ 263525 h 1200150"/>
              <a:gd name="connsiteX5" fmla="*/ 1847850 w 2343150"/>
              <a:gd name="connsiteY5" fmla="*/ 346075 h 1200150"/>
              <a:gd name="connsiteX6" fmla="*/ 1666875 w 2343150"/>
              <a:gd name="connsiteY6" fmla="*/ 488950 h 1200150"/>
              <a:gd name="connsiteX7" fmla="*/ 1492250 w 2343150"/>
              <a:gd name="connsiteY7" fmla="*/ 619125 h 1200150"/>
              <a:gd name="connsiteX8" fmla="*/ 1435100 w 2343150"/>
              <a:gd name="connsiteY8" fmla="*/ 739775 h 1200150"/>
              <a:gd name="connsiteX9" fmla="*/ 1320800 w 2343150"/>
              <a:gd name="connsiteY9" fmla="*/ 847725 h 1200150"/>
              <a:gd name="connsiteX10" fmla="*/ 1209675 w 2343150"/>
              <a:gd name="connsiteY10" fmla="*/ 936625 h 1200150"/>
              <a:gd name="connsiteX11" fmla="*/ 1041400 w 2343150"/>
              <a:gd name="connsiteY11" fmla="*/ 1025525 h 1200150"/>
              <a:gd name="connsiteX12" fmla="*/ 812800 w 2343150"/>
              <a:gd name="connsiteY12" fmla="*/ 1063625 h 1200150"/>
              <a:gd name="connsiteX13" fmla="*/ 809625 w 2343150"/>
              <a:gd name="connsiteY13" fmla="*/ 1028700 h 1200150"/>
              <a:gd name="connsiteX14" fmla="*/ 641350 w 2343150"/>
              <a:gd name="connsiteY14" fmla="*/ 1076325 h 1200150"/>
              <a:gd name="connsiteX15" fmla="*/ 641350 w 2343150"/>
              <a:gd name="connsiteY15" fmla="*/ 1104900 h 1200150"/>
              <a:gd name="connsiteX16" fmla="*/ 552450 w 2343150"/>
              <a:gd name="connsiteY16" fmla="*/ 1133475 h 1200150"/>
              <a:gd name="connsiteX17" fmla="*/ 447675 w 2343150"/>
              <a:gd name="connsiteY17" fmla="*/ 1200150 h 1200150"/>
              <a:gd name="connsiteX18" fmla="*/ 393700 w 2343150"/>
              <a:gd name="connsiteY18" fmla="*/ 1108075 h 1200150"/>
              <a:gd name="connsiteX19" fmla="*/ 330200 w 2343150"/>
              <a:gd name="connsiteY19" fmla="*/ 1054100 h 1200150"/>
              <a:gd name="connsiteX20" fmla="*/ 269875 w 2343150"/>
              <a:gd name="connsiteY20" fmla="*/ 981075 h 1200150"/>
              <a:gd name="connsiteX21" fmla="*/ 285750 w 2343150"/>
              <a:gd name="connsiteY21" fmla="*/ 920750 h 1200150"/>
              <a:gd name="connsiteX22" fmla="*/ 0 w 2343150"/>
              <a:gd name="connsiteY22" fmla="*/ 790575 h 1200150"/>
              <a:gd name="connsiteX23" fmla="*/ 1889125 w 2343150"/>
              <a:gd name="connsiteY23" fmla="*/ 0 h 1200150"/>
              <a:gd name="connsiteX24" fmla="*/ 2343150 w 2343150"/>
              <a:gd name="connsiteY24" fmla="*/ 635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3150" h="1200150">
                <a:moveTo>
                  <a:pt x="2343150" y="6350"/>
                </a:moveTo>
                <a:lnTo>
                  <a:pt x="2089150" y="209550"/>
                </a:lnTo>
                <a:lnTo>
                  <a:pt x="2082800" y="95250"/>
                </a:lnTo>
                <a:lnTo>
                  <a:pt x="1866900" y="101600"/>
                </a:lnTo>
                <a:lnTo>
                  <a:pt x="1873250" y="263525"/>
                </a:lnTo>
                <a:lnTo>
                  <a:pt x="1847850" y="346075"/>
                </a:lnTo>
                <a:lnTo>
                  <a:pt x="1666875" y="488950"/>
                </a:lnTo>
                <a:lnTo>
                  <a:pt x="1492250" y="619125"/>
                </a:lnTo>
                <a:lnTo>
                  <a:pt x="1435100" y="739775"/>
                </a:lnTo>
                <a:lnTo>
                  <a:pt x="1320800" y="847725"/>
                </a:lnTo>
                <a:lnTo>
                  <a:pt x="1209675" y="936625"/>
                </a:lnTo>
                <a:lnTo>
                  <a:pt x="1041400" y="1025525"/>
                </a:lnTo>
                <a:lnTo>
                  <a:pt x="812800" y="1063625"/>
                </a:lnTo>
                <a:lnTo>
                  <a:pt x="809625" y="1028700"/>
                </a:lnTo>
                <a:lnTo>
                  <a:pt x="641350" y="1076325"/>
                </a:lnTo>
                <a:lnTo>
                  <a:pt x="641350" y="1104900"/>
                </a:lnTo>
                <a:lnTo>
                  <a:pt x="552450" y="1133475"/>
                </a:lnTo>
                <a:lnTo>
                  <a:pt x="447675" y="1200150"/>
                </a:lnTo>
                <a:lnTo>
                  <a:pt x="393700" y="1108075"/>
                </a:lnTo>
                <a:lnTo>
                  <a:pt x="330200" y="1054100"/>
                </a:lnTo>
                <a:lnTo>
                  <a:pt x="269875" y="981075"/>
                </a:lnTo>
                <a:lnTo>
                  <a:pt x="285750" y="920750"/>
                </a:lnTo>
                <a:lnTo>
                  <a:pt x="0" y="790575"/>
                </a:lnTo>
                <a:lnTo>
                  <a:pt x="1889125" y="0"/>
                </a:lnTo>
                <a:lnTo>
                  <a:pt x="2343150" y="6350"/>
                </a:lnTo>
                <a:close/>
              </a:path>
            </a:pathLst>
          </a:custGeom>
          <a:solidFill>
            <a:srgbClr val="FFFF00">
              <a:alpha val="50000"/>
            </a:srgbClr>
          </a:solidFill>
          <a:ln w="3175">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26"/>
          <p:cNvSpPr/>
          <p:nvPr/>
        </p:nvSpPr>
        <p:spPr>
          <a:xfrm>
            <a:off x="4152900" y="6026150"/>
            <a:ext cx="158750" cy="155575"/>
          </a:xfrm>
          <a:custGeom>
            <a:avLst/>
            <a:gdLst>
              <a:gd name="connsiteX0" fmla="*/ 88900 w 158750"/>
              <a:gd name="connsiteY0" fmla="*/ 0 h 155575"/>
              <a:gd name="connsiteX1" fmla="*/ 158750 w 158750"/>
              <a:gd name="connsiteY1" fmla="*/ 92075 h 155575"/>
              <a:gd name="connsiteX2" fmla="*/ 22225 w 158750"/>
              <a:gd name="connsiteY2" fmla="*/ 155575 h 155575"/>
              <a:gd name="connsiteX3" fmla="*/ 0 w 158750"/>
              <a:gd name="connsiteY3" fmla="*/ 63500 h 155575"/>
              <a:gd name="connsiteX4" fmla="*/ 88900 w 158750"/>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0" h="155575">
                <a:moveTo>
                  <a:pt x="88900" y="0"/>
                </a:moveTo>
                <a:lnTo>
                  <a:pt x="158750" y="92075"/>
                </a:lnTo>
                <a:lnTo>
                  <a:pt x="22225" y="155575"/>
                </a:lnTo>
                <a:lnTo>
                  <a:pt x="0" y="63500"/>
                </a:lnTo>
                <a:lnTo>
                  <a:pt x="88900" y="0"/>
                </a:lnTo>
                <a:close/>
              </a:path>
            </a:pathLst>
          </a:custGeom>
          <a:solidFill>
            <a:srgbClr val="FF0000">
              <a:alpha val="50000"/>
            </a:srgbClr>
          </a:solidFill>
          <a:ln w="31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Freeform 27"/>
          <p:cNvSpPr/>
          <p:nvPr/>
        </p:nvSpPr>
        <p:spPr>
          <a:xfrm>
            <a:off x="4168775" y="6118225"/>
            <a:ext cx="301625" cy="184150"/>
          </a:xfrm>
          <a:custGeom>
            <a:avLst/>
            <a:gdLst>
              <a:gd name="connsiteX0" fmla="*/ 139700 w 301625"/>
              <a:gd name="connsiteY0" fmla="*/ 0 h 184150"/>
              <a:gd name="connsiteX1" fmla="*/ 222250 w 301625"/>
              <a:gd name="connsiteY1" fmla="*/ 107950 h 184150"/>
              <a:gd name="connsiteX2" fmla="*/ 301625 w 301625"/>
              <a:gd name="connsiteY2" fmla="*/ 139700 h 184150"/>
              <a:gd name="connsiteX3" fmla="*/ 295275 w 301625"/>
              <a:gd name="connsiteY3" fmla="*/ 184150 h 184150"/>
              <a:gd name="connsiteX4" fmla="*/ 0 w 301625"/>
              <a:gd name="connsiteY4" fmla="*/ 184150 h 184150"/>
              <a:gd name="connsiteX5" fmla="*/ 0 w 301625"/>
              <a:gd name="connsiteY5" fmla="*/ 53975 h 184150"/>
              <a:gd name="connsiteX6" fmla="*/ 139700 w 301625"/>
              <a:gd name="connsiteY6" fmla="*/ 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25" h="184150">
                <a:moveTo>
                  <a:pt x="139700" y="0"/>
                </a:moveTo>
                <a:lnTo>
                  <a:pt x="222250" y="107950"/>
                </a:lnTo>
                <a:lnTo>
                  <a:pt x="301625" y="139700"/>
                </a:lnTo>
                <a:lnTo>
                  <a:pt x="295275" y="184150"/>
                </a:lnTo>
                <a:lnTo>
                  <a:pt x="0" y="184150"/>
                </a:lnTo>
                <a:lnTo>
                  <a:pt x="0" y="53975"/>
                </a:lnTo>
                <a:lnTo>
                  <a:pt x="139700" y="0"/>
                </a:lnTo>
                <a:close/>
              </a:path>
            </a:pathLst>
          </a:custGeom>
          <a:solidFill>
            <a:srgbClr val="FFFF00">
              <a:alpha val="50000"/>
            </a:srgbClr>
          </a:solidFill>
          <a:ln w="3175">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Rectangle 2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 name="TextBox 1"/>
          <p:cNvSpPr txBox="1"/>
          <p:nvPr/>
        </p:nvSpPr>
        <p:spPr>
          <a:xfrm>
            <a:off x="647700" y="130314"/>
            <a:ext cx="8039100" cy="707886"/>
          </a:xfrm>
          <a:prstGeom prst="rect">
            <a:avLst/>
          </a:prstGeom>
          <a:noFill/>
        </p:spPr>
        <p:txBody>
          <a:bodyPr wrap="square" rtlCol="0">
            <a:spAutoFit/>
          </a:bodyPr>
          <a:lstStyle/>
          <a:p>
            <a:r>
              <a:rPr lang="en-US" sz="2000" dirty="0" smtClean="0">
                <a:solidFill>
                  <a:schemeClr val="bg1"/>
                </a:solidFill>
              </a:rPr>
              <a:t>Where are we likely to find significant cultural resources below the ground surface in the future? Red means “be careful!” Green means “no problem”</a:t>
            </a:r>
            <a:endParaRPr lang="en-US" sz="2000" dirty="0">
              <a:solidFill>
                <a:schemeClr val="bg1"/>
              </a:solidFill>
            </a:endParaRPr>
          </a:p>
        </p:txBody>
      </p:sp>
    </p:spTree>
    <p:extLst>
      <p:ext uri="{BB962C8B-B14F-4D97-AF65-F5344CB8AC3E}">
        <p14:creationId xmlns:p14="http://schemas.microsoft.com/office/powerpoint/2010/main" val="1686461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20762"/>
          </a:xfrm>
        </p:spPr>
        <p:txBody>
          <a:bodyPr>
            <a:normAutofit/>
          </a:bodyPr>
          <a:lstStyle/>
          <a:p>
            <a:r>
              <a:rPr lang="en-US" sz="2800" dirty="0" smtClean="0"/>
              <a:t>Summarizing: </a:t>
            </a:r>
            <a:br>
              <a:rPr lang="en-US" sz="2800" dirty="0" smtClean="0"/>
            </a:br>
            <a:r>
              <a:rPr lang="en-US" sz="2800" dirty="0" smtClean="0"/>
              <a:t>Some Archaeological Topics to Discuss</a:t>
            </a:r>
            <a:endParaRPr lang="en-US" sz="2800" dirty="0"/>
          </a:p>
        </p:txBody>
      </p:sp>
      <p:sp>
        <p:nvSpPr>
          <p:cNvPr id="3" name="Content Placeholder 2"/>
          <p:cNvSpPr>
            <a:spLocks noGrp="1"/>
          </p:cNvSpPr>
          <p:nvPr>
            <p:ph idx="1"/>
          </p:nvPr>
        </p:nvSpPr>
        <p:spPr>
          <a:xfrm>
            <a:off x="457200" y="1371600"/>
            <a:ext cx="8229600" cy="4724400"/>
          </a:xfrm>
        </p:spPr>
        <p:txBody>
          <a:bodyPr>
            <a:normAutofit/>
          </a:bodyPr>
          <a:lstStyle/>
          <a:p>
            <a:r>
              <a:rPr lang="en-US" sz="2400" dirty="0" smtClean="0"/>
              <a:t>How old is Lokoea?</a:t>
            </a:r>
          </a:p>
          <a:p>
            <a:pPr lvl="1">
              <a:spcBef>
                <a:spcPts val="0"/>
              </a:spcBef>
            </a:pPr>
            <a:r>
              <a:rPr lang="en-US" sz="2000" dirty="0" smtClean="0"/>
              <a:t>Of course it dates from “pre-Cooke” times, but can we get more precise?</a:t>
            </a:r>
          </a:p>
          <a:p>
            <a:r>
              <a:rPr lang="en-US" sz="2400" dirty="0" smtClean="0"/>
              <a:t>Where are we going to find undisturbed evidence from centuries ago? Up on the bluff?</a:t>
            </a:r>
          </a:p>
          <a:p>
            <a:r>
              <a:rPr lang="en-US" sz="2400" dirty="0" smtClean="0"/>
              <a:t>Can we do “underwater archaeology” at Lokoea?</a:t>
            </a:r>
          </a:p>
          <a:p>
            <a:pPr lvl="1">
              <a:spcBef>
                <a:spcPts val="0"/>
              </a:spcBef>
            </a:pPr>
            <a:r>
              <a:rPr lang="en-US" sz="2000" dirty="0" smtClean="0"/>
              <a:t>Underwater archaeology is more technical and costly, but it could yield tremendous information</a:t>
            </a:r>
          </a:p>
          <a:p>
            <a:r>
              <a:rPr lang="en-US" sz="2400" dirty="0"/>
              <a:t>C</a:t>
            </a:r>
            <a:r>
              <a:rPr lang="en-US" sz="2400" dirty="0" smtClean="0"/>
              <a:t>an work together in the future to obtain more (terrestrial) archaeological information at Lokoea? </a:t>
            </a:r>
          </a:p>
          <a:p>
            <a:pPr lvl="1"/>
            <a:r>
              <a:rPr lang="en-US" sz="2000" dirty="0" smtClean="0"/>
              <a:t>Monitoring during infrastructure improvements? </a:t>
            </a:r>
          </a:p>
          <a:p>
            <a:pPr lvl="1"/>
            <a:r>
              <a:rPr lang="en-US" sz="2000" dirty="0" smtClean="0"/>
              <a:t>Major research program funded by outside grants?   </a:t>
            </a:r>
          </a:p>
          <a:p>
            <a:endParaRPr lang="en-US" sz="2800" dirty="0" smtClean="0"/>
          </a:p>
          <a:p>
            <a:endParaRPr lang="en-US" dirty="0" smtClean="0"/>
          </a:p>
          <a:p>
            <a:endParaRPr lang="en-US" dirty="0"/>
          </a:p>
        </p:txBody>
      </p:sp>
    </p:spTree>
    <p:extLst>
      <p:ext uri="{BB962C8B-B14F-4D97-AF65-F5344CB8AC3E}">
        <p14:creationId xmlns:p14="http://schemas.microsoft.com/office/powerpoint/2010/main" val="283511934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FF00"/>
                </a:solidFill>
              </a:rPr>
              <a:t>Mahalo</a:t>
            </a:r>
            <a:r>
              <a:rPr lang="en-US" dirty="0" smtClean="0">
                <a:solidFill>
                  <a:srgbClr val="FFFF00"/>
                </a:solidFill>
              </a:rPr>
              <a:t>!</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Jason Jeremiah</a:t>
            </a:r>
          </a:p>
          <a:p>
            <a:r>
              <a:rPr lang="en-US" dirty="0" smtClean="0">
                <a:solidFill>
                  <a:schemeClr val="bg1"/>
                </a:solidFill>
              </a:rPr>
              <a:t>Sean McNamara</a:t>
            </a:r>
          </a:p>
          <a:p>
            <a:r>
              <a:rPr lang="en-US" dirty="0" smtClean="0">
                <a:solidFill>
                  <a:schemeClr val="bg1"/>
                </a:solidFill>
              </a:rPr>
              <a:t>James </a:t>
            </a:r>
            <a:r>
              <a:rPr lang="en-US" dirty="0" err="1" smtClean="0">
                <a:solidFill>
                  <a:schemeClr val="bg1"/>
                </a:solidFill>
              </a:rPr>
              <a:t>Estores</a:t>
            </a:r>
            <a:r>
              <a:rPr lang="en-US" dirty="0" smtClean="0">
                <a:solidFill>
                  <a:schemeClr val="bg1"/>
                </a:solidFill>
              </a:rPr>
              <a:t> (</a:t>
            </a:r>
            <a:r>
              <a:rPr lang="en-US" dirty="0" err="1">
                <a:solidFill>
                  <a:schemeClr val="bg1"/>
                </a:solidFill>
              </a:rPr>
              <a:t>Mālama</a:t>
            </a:r>
            <a:r>
              <a:rPr lang="en-US" dirty="0">
                <a:solidFill>
                  <a:schemeClr val="bg1"/>
                </a:solidFill>
              </a:rPr>
              <a:t> </a:t>
            </a:r>
            <a:r>
              <a:rPr lang="en-US" dirty="0" err="1">
                <a:solidFill>
                  <a:schemeClr val="bg1"/>
                </a:solidFill>
              </a:rPr>
              <a:t>Loko</a:t>
            </a:r>
            <a:r>
              <a:rPr lang="en-US" dirty="0">
                <a:solidFill>
                  <a:schemeClr val="bg1"/>
                </a:solidFill>
              </a:rPr>
              <a:t> </a:t>
            </a:r>
            <a:r>
              <a:rPr lang="en-US" dirty="0" err="1">
                <a:solidFill>
                  <a:schemeClr val="bg1"/>
                </a:solidFill>
              </a:rPr>
              <a:t>Ea</a:t>
            </a:r>
            <a:r>
              <a:rPr lang="en-US" dirty="0">
                <a:solidFill>
                  <a:schemeClr val="bg1"/>
                </a:solidFill>
              </a:rPr>
              <a:t> </a:t>
            </a:r>
            <a:r>
              <a:rPr lang="en-US" dirty="0" smtClean="0">
                <a:solidFill>
                  <a:schemeClr val="bg1"/>
                </a:solidFill>
              </a:rPr>
              <a:t>Foundation)</a:t>
            </a:r>
          </a:p>
          <a:p>
            <a:r>
              <a:rPr lang="en-US" dirty="0" smtClean="0">
                <a:solidFill>
                  <a:schemeClr val="bg1"/>
                </a:solidFill>
              </a:rPr>
              <a:t>Jessica </a:t>
            </a:r>
            <a:r>
              <a:rPr lang="en-US" dirty="0" err="1" smtClean="0">
                <a:solidFill>
                  <a:schemeClr val="bg1"/>
                </a:solidFill>
              </a:rPr>
              <a:t>Casson</a:t>
            </a:r>
            <a:r>
              <a:rPr lang="en-US" dirty="0">
                <a:solidFill>
                  <a:schemeClr val="bg1"/>
                </a:solidFill>
              </a:rPr>
              <a:t> </a:t>
            </a:r>
            <a:r>
              <a:rPr lang="en-US" dirty="0" smtClean="0">
                <a:solidFill>
                  <a:schemeClr val="bg1"/>
                </a:solidFill>
              </a:rPr>
              <a:t>(</a:t>
            </a:r>
            <a:r>
              <a:rPr lang="en-US" dirty="0" err="1" smtClean="0">
                <a:solidFill>
                  <a:schemeClr val="bg1"/>
                </a:solidFill>
              </a:rPr>
              <a:t>Mālama</a:t>
            </a:r>
            <a:r>
              <a:rPr lang="en-US" dirty="0" smtClean="0">
                <a:solidFill>
                  <a:schemeClr val="bg1"/>
                </a:solidFill>
              </a:rPr>
              <a:t> </a:t>
            </a:r>
            <a:r>
              <a:rPr lang="en-US" dirty="0" err="1">
                <a:solidFill>
                  <a:schemeClr val="bg1"/>
                </a:solidFill>
              </a:rPr>
              <a:t>Loko</a:t>
            </a:r>
            <a:r>
              <a:rPr lang="en-US" dirty="0">
                <a:solidFill>
                  <a:schemeClr val="bg1"/>
                </a:solidFill>
              </a:rPr>
              <a:t> </a:t>
            </a:r>
            <a:r>
              <a:rPr lang="en-US" dirty="0" err="1">
                <a:solidFill>
                  <a:schemeClr val="bg1"/>
                </a:solidFill>
              </a:rPr>
              <a:t>Ea</a:t>
            </a:r>
            <a:r>
              <a:rPr lang="en-US" dirty="0">
                <a:solidFill>
                  <a:schemeClr val="bg1"/>
                </a:solidFill>
              </a:rPr>
              <a:t> </a:t>
            </a:r>
            <a:r>
              <a:rPr lang="en-US" dirty="0" smtClean="0">
                <a:solidFill>
                  <a:schemeClr val="bg1"/>
                </a:solidFill>
              </a:rPr>
              <a:t>Foundation</a:t>
            </a:r>
          </a:p>
          <a:p>
            <a:pPr marL="0" indent="0">
              <a:buNone/>
            </a:pPr>
            <a:endParaRPr lang="en-US" dirty="0"/>
          </a:p>
        </p:txBody>
      </p:sp>
    </p:spTree>
    <p:extLst>
      <p:ext uri="{BB962C8B-B14F-4D97-AF65-F5344CB8AC3E}">
        <p14:creationId xmlns:p14="http://schemas.microsoft.com/office/powerpoint/2010/main" val="14542250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TextBox 3"/>
          <p:cNvSpPr txBox="1"/>
          <p:nvPr/>
        </p:nvSpPr>
        <p:spPr>
          <a:xfrm>
            <a:off x="762000" y="762000"/>
            <a:ext cx="7010400" cy="5555367"/>
          </a:xfrm>
          <a:prstGeom prst="rect">
            <a:avLst/>
          </a:prstGeom>
          <a:noFill/>
        </p:spPr>
        <p:txBody>
          <a:bodyPr wrap="square" rtlCol="0">
            <a:spAutoFit/>
          </a:bodyPr>
          <a:lstStyle/>
          <a:p>
            <a:pPr>
              <a:spcAft>
                <a:spcPts val="600"/>
              </a:spcAft>
            </a:pPr>
            <a:r>
              <a:rPr lang="en-US" sz="2000" b="1" dirty="0" smtClean="0"/>
              <a:t>Phrases you’d commonly hear in the past when confronted with an archaeological feature you weren’t sure about, or a scientific question that you believed could be answered:</a:t>
            </a:r>
          </a:p>
          <a:p>
            <a:pPr>
              <a:spcAft>
                <a:spcPts val="600"/>
              </a:spcAft>
            </a:pPr>
            <a:r>
              <a:rPr lang="en-US" sz="2000" dirty="0" smtClean="0">
                <a:solidFill>
                  <a:srgbClr val="C00000"/>
                </a:solidFill>
              </a:rPr>
              <a:t>“I’m not sure what that feature is, let’s dig a trench through it and we’ll find out.”</a:t>
            </a:r>
          </a:p>
          <a:p>
            <a:pPr>
              <a:spcAft>
                <a:spcPts val="600"/>
              </a:spcAft>
            </a:pPr>
            <a:r>
              <a:rPr lang="en-US" sz="2000" dirty="0" smtClean="0">
                <a:solidFill>
                  <a:srgbClr val="C00000"/>
                </a:solidFill>
              </a:rPr>
              <a:t>“When in doubt, chunk it out.”</a:t>
            </a:r>
          </a:p>
          <a:p>
            <a:pPr>
              <a:spcBef>
                <a:spcPts val="600"/>
              </a:spcBef>
              <a:spcAft>
                <a:spcPts val="600"/>
              </a:spcAft>
            </a:pPr>
            <a:r>
              <a:rPr lang="en-US" sz="2000" b="1" dirty="0" smtClean="0"/>
              <a:t>Whereas today, you might hear something like this:</a:t>
            </a:r>
          </a:p>
          <a:p>
            <a:pPr>
              <a:spcAft>
                <a:spcPts val="600"/>
              </a:spcAft>
            </a:pPr>
            <a:r>
              <a:rPr lang="en-US" sz="2000" dirty="0" smtClean="0">
                <a:solidFill>
                  <a:srgbClr val="C00000"/>
                </a:solidFill>
              </a:rPr>
              <a:t>“Let’s leave it alone for now and see who might know something more about it.”</a:t>
            </a:r>
          </a:p>
          <a:p>
            <a:pPr>
              <a:spcAft>
                <a:spcPts val="400"/>
              </a:spcAft>
            </a:pPr>
            <a:r>
              <a:rPr lang="en-US" sz="2000" dirty="0" smtClean="0">
                <a:solidFill>
                  <a:srgbClr val="C00000"/>
                </a:solidFill>
              </a:rPr>
              <a:t>“I don’t know . . . let’s just leave it alone.”</a:t>
            </a:r>
          </a:p>
          <a:p>
            <a:pPr>
              <a:spcBef>
                <a:spcPts val="600"/>
              </a:spcBef>
            </a:pPr>
            <a:r>
              <a:rPr lang="en-US" sz="2000" b="1" dirty="0" smtClean="0">
                <a:solidFill>
                  <a:srgbClr val="002060"/>
                </a:solidFill>
              </a:rPr>
              <a:t>At Lokoea, for example, we could probably obtain more accurate and specific information about the time of its origins and all of its phases of modification, but we need to ask ourselves how much destruction of the fishpond are we willing to live with to get these answers.</a:t>
            </a:r>
            <a:endParaRPr lang="en-US" sz="2000" b="1" dirty="0">
              <a:solidFill>
                <a:srgbClr val="002060"/>
              </a:solidFill>
            </a:endParaRPr>
          </a:p>
          <a:p>
            <a:endParaRPr lang="en-US" sz="2000" dirty="0"/>
          </a:p>
        </p:txBody>
      </p:sp>
    </p:spTree>
    <p:extLst>
      <p:ext uri="{BB962C8B-B14F-4D97-AF65-F5344CB8AC3E}">
        <p14:creationId xmlns:p14="http://schemas.microsoft.com/office/powerpoint/2010/main" val="322168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925" y="1341437"/>
            <a:ext cx="8821675" cy="4906963"/>
          </a:xfrm>
          <a:prstGeom prst="rect">
            <a:avLst/>
          </a:prstGeom>
        </p:spPr>
      </p:pic>
      <p:sp>
        <p:nvSpPr>
          <p:cNvPr id="6" name="Title 4"/>
          <p:cNvSpPr txBox="1">
            <a:spLocks noGrp="1"/>
          </p:cNvSpPr>
          <p:nvPr>
            <p:ph type="title"/>
          </p:nvPr>
        </p:nvSpPr>
        <p:spPr>
          <a:xfrm>
            <a:off x="1143000" y="282714"/>
            <a:ext cx="6858000" cy="707886"/>
          </a:xfrm>
          <a:prstGeom prst="rect">
            <a:avLst/>
          </a:prstGeom>
          <a:noFill/>
        </p:spPr>
        <p:txBody>
          <a:bodyPr wrap="square" rtlCol="0">
            <a:spAutoFit/>
          </a:bodyPr>
          <a:lstStyle/>
          <a:p>
            <a:pPr algn="ctr"/>
            <a:r>
              <a:rPr lang="en-US" sz="2000" b="1" dirty="0" smtClean="0">
                <a:solidFill>
                  <a:srgbClr val="C00000"/>
                </a:solidFill>
              </a:rPr>
              <a:t>Archaeology in the Service of Site Preservation and Development at Lokoea </a:t>
            </a:r>
            <a:endParaRPr lang="en-US" sz="2000" b="1" dirty="0">
              <a:solidFill>
                <a:srgbClr val="C00000"/>
              </a:solidFill>
            </a:endParaRPr>
          </a:p>
        </p:txBody>
      </p:sp>
    </p:spTree>
    <p:extLst>
      <p:ext uri="{BB962C8B-B14F-4D97-AF65-F5344CB8AC3E}">
        <p14:creationId xmlns:p14="http://schemas.microsoft.com/office/powerpoint/2010/main" val="2894126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785"/>
          <a:stretch/>
        </p:blipFill>
        <p:spPr>
          <a:xfrm>
            <a:off x="457200" y="685800"/>
            <a:ext cx="8238570" cy="6087530"/>
          </a:xfrm>
          <a:prstGeom prst="rect">
            <a:avLst/>
          </a:prstGeom>
        </p:spPr>
      </p:pic>
      <p:sp>
        <p:nvSpPr>
          <p:cNvPr id="7" name="TextBox 6"/>
          <p:cNvSpPr txBox="1"/>
          <p:nvPr/>
        </p:nvSpPr>
        <p:spPr>
          <a:xfrm>
            <a:off x="1223685" y="152400"/>
            <a:ext cx="6705600" cy="400110"/>
          </a:xfrm>
          <a:prstGeom prst="rect">
            <a:avLst/>
          </a:prstGeom>
          <a:noFill/>
        </p:spPr>
        <p:txBody>
          <a:bodyPr wrap="square" rtlCol="0">
            <a:spAutoFit/>
          </a:bodyPr>
          <a:lstStyle/>
          <a:p>
            <a:pPr algn="ctr"/>
            <a:r>
              <a:rPr lang="en-US" sz="2000" b="1" dirty="0" smtClean="0">
                <a:solidFill>
                  <a:schemeClr val="tx2"/>
                </a:solidFill>
              </a:rPr>
              <a:t>Working towards a New Paradigm in Hawaiian Archaeology </a:t>
            </a:r>
            <a:endParaRPr lang="en-US" sz="2000" b="1" dirty="0">
              <a:solidFill>
                <a:schemeClr val="tx2"/>
              </a:solidFill>
            </a:endParaRPr>
          </a:p>
        </p:txBody>
      </p:sp>
    </p:spTree>
    <p:extLst>
      <p:ext uri="{BB962C8B-B14F-4D97-AF65-F5344CB8AC3E}">
        <p14:creationId xmlns:p14="http://schemas.microsoft.com/office/powerpoint/2010/main" val="13165713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4800600" cy="715962"/>
          </a:xfrm>
        </p:spPr>
        <p:txBody>
          <a:bodyPr>
            <a:normAutofit fontScale="90000"/>
          </a:bodyPr>
          <a:lstStyle/>
          <a:p>
            <a:r>
              <a:rPr lang="en-US" sz="3200" dirty="0" smtClean="0"/>
              <a:t>Lokoea (and `Uko`a) in Context</a:t>
            </a:r>
            <a:endParaRPr lang="en-US" sz="3200" dirty="0"/>
          </a:p>
        </p:txBody>
      </p:sp>
      <p:sp>
        <p:nvSpPr>
          <p:cNvPr id="3" name="TextBox 2"/>
          <p:cNvSpPr txBox="1"/>
          <p:nvPr/>
        </p:nvSpPr>
        <p:spPr>
          <a:xfrm>
            <a:off x="762000" y="923865"/>
            <a:ext cx="7772400" cy="5427127"/>
          </a:xfrm>
          <a:prstGeom prst="rect">
            <a:avLst/>
          </a:prstGeom>
          <a:noFill/>
        </p:spPr>
        <p:txBody>
          <a:bodyPr wrap="square" rtlCol="0">
            <a:spAutoFit/>
          </a:bodyPr>
          <a:lstStyle/>
          <a:p>
            <a:pPr>
              <a:spcBef>
                <a:spcPts val="400"/>
              </a:spcBef>
              <a:spcAft>
                <a:spcPts val="400"/>
              </a:spcAft>
            </a:pPr>
            <a:r>
              <a:rPr lang="en-US" sz="2000" b="1" dirty="0" smtClean="0"/>
              <a:t>“Between the sandy stretch of </a:t>
            </a:r>
            <a:r>
              <a:rPr lang="en-US" sz="2000" b="1" dirty="0" err="1" smtClean="0"/>
              <a:t>Maeaea</a:t>
            </a:r>
            <a:r>
              <a:rPr lang="en-US" sz="2000" b="1" dirty="0" smtClean="0"/>
              <a:t> [</a:t>
            </a:r>
            <a:r>
              <a:rPr lang="en-US" sz="2000" b="1" dirty="0" err="1" smtClean="0"/>
              <a:t>Hale‘iwa</a:t>
            </a:r>
            <a:r>
              <a:rPr lang="en-US" sz="2000" b="1" dirty="0" smtClean="0"/>
              <a:t> Beach Park] and the houses at </a:t>
            </a:r>
            <a:r>
              <a:rPr lang="en-US" sz="2000" b="1" dirty="0" err="1" smtClean="0"/>
              <a:t>Ukoa</a:t>
            </a:r>
            <a:r>
              <a:rPr lang="en-US" sz="2000" b="1" dirty="0" smtClean="0"/>
              <a:t>, on the seaward side, was the trail from </a:t>
            </a:r>
            <a:r>
              <a:rPr lang="en-US" sz="2000" b="1" dirty="0" err="1" smtClean="0"/>
              <a:t>Kamani</a:t>
            </a:r>
            <a:r>
              <a:rPr lang="en-US" sz="2000" b="1" dirty="0" smtClean="0"/>
              <a:t> to the place in front of the sluice gate of Lokoea, and on to </a:t>
            </a:r>
            <a:r>
              <a:rPr lang="en-US" sz="2000" b="1" dirty="0" err="1" smtClean="0"/>
              <a:t>Koolauloa</a:t>
            </a:r>
            <a:r>
              <a:rPr lang="en-US" sz="2000" b="1" dirty="0" smtClean="0"/>
              <a:t>,” </a:t>
            </a:r>
            <a:r>
              <a:rPr lang="en-US" sz="2000" dirty="0" smtClean="0"/>
              <a:t>John Papa ‘</a:t>
            </a:r>
            <a:r>
              <a:rPr lang="en-US" sz="2000" dirty="0" err="1" smtClean="0"/>
              <a:t>Ī‘ī</a:t>
            </a:r>
            <a:r>
              <a:rPr lang="en-US" sz="2000" dirty="0" smtClean="0"/>
              <a:t> (translated by Mary </a:t>
            </a:r>
            <a:r>
              <a:rPr lang="en-US" sz="2000" dirty="0" err="1" smtClean="0"/>
              <a:t>Kawena</a:t>
            </a:r>
            <a:r>
              <a:rPr lang="en-US" sz="2000" dirty="0" smtClean="0"/>
              <a:t> </a:t>
            </a:r>
            <a:r>
              <a:rPr lang="en-US" sz="2000" dirty="0" err="1" smtClean="0"/>
              <a:t>Pukui</a:t>
            </a:r>
            <a:r>
              <a:rPr lang="en-US" sz="2000" dirty="0" smtClean="0"/>
              <a:t>) recollecting to around 1810</a:t>
            </a:r>
          </a:p>
          <a:p>
            <a:pPr>
              <a:spcBef>
                <a:spcPts val="400"/>
              </a:spcBef>
              <a:spcAft>
                <a:spcPts val="400"/>
              </a:spcAft>
            </a:pPr>
            <a:r>
              <a:rPr lang="en-US" sz="2000" b="1" dirty="0" smtClean="0">
                <a:solidFill>
                  <a:srgbClr val="002060"/>
                </a:solidFill>
              </a:rPr>
              <a:t>“</a:t>
            </a:r>
            <a:r>
              <a:rPr lang="en-US" sz="2000" b="1" dirty="0" err="1" smtClean="0">
                <a:solidFill>
                  <a:srgbClr val="002060"/>
                </a:solidFill>
              </a:rPr>
              <a:t>Laniwahine</a:t>
            </a:r>
            <a:r>
              <a:rPr lang="en-US" sz="2000" b="1" dirty="0" smtClean="0">
                <a:solidFill>
                  <a:srgbClr val="002060"/>
                </a:solidFill>
              </a:rPr>
              <a:t> was the </a:t>
            </a:r>
            <a:r>
              <a:rPr lang="en-US" sz="2000" b="1" i="1" dirty="0" err="1" smtClean="0">
                <a:solidFill>
                  <a:srgbClr val="002060"/>
                </a:solidFill>
              </a:rPr>
              <a:t>kia`i</a:t>
            </a:r>
            <a:r>
              <a:rPr lang="en-US" sz="2000" b="1" i="1" dirty="0">
                <a:solidFill>
                  <a:srgbClr val="002060"/>
                </a:solidFill>
              </a:rPr>
              <a:t> </a:t>
            </a:r>
            <a:r>
              <a:rPr lang="en-US" sz="2000" b="1" dirty="0" smtClean="0">
                <a:solidFill>
                  <a:srgbClr val="002060"/>
                </a:solidFill>
              </a:rPr>
              <a:t>of Uko`a, in Waialua, and Uko`a was the ‘long house’ (</a:t>
            </a:r>
            <a:r>
              <a:rPr lang="en-US" sz="2000" b="1" i="1" dirty="0" smtClean="0">
                <a:solidFill>
                  <a:srgbClr val="002060"/>
                </a:solidFill>
              </a:rPr>
              <a:t>hale </a:t>
            </a:r>
            <a:r>
              <a:rPr lang="en-US" sz="2000" b="1" i="1" dirty="0" err="1" smtClean="0">
                <a:solidFill>
                  <a:srgbClr val="002060"/>
                </a:solidFill>
              </a:rPr>
              <a:t>halau</a:t>
            </a:r>
            <a:r>
              <a:rPr lang="en-US" sz="2000" b="1" dirty="0" smtClean="0">
                <a:solidFill>
                  <a:srgbClr val="002060"/>
                </a:solidFill>
              </a:rPr>
              <a:t>) in which she lived,” </a:t>
            </a:r>
            <a:r>
              <a:rPr lang="en-US" sz="2000" dirty="0" smtClean="0">
                <a:solidFill>
                  <a:srgbClr val="002060"/>
                </a:solidFill>
              </a:rPr>
              <a:t>Waialua native, Samuel </a:t>
            </a:r>
            <a:r>
              <a:rPr lang="en-US" sz="2000" dirty="0" err="1" smtClean="0">
                <a:solidFill>
                  <a:srgbClr val="002060"/>
                </a:solidFill>
              </a:rPr>
              <a:t>Kamakau</a:t>
            </a:r>
            <a:r>
              <a:rPr lang="en-US" sz="2000" dirty="0" smtClean="0">
                <a:solidFill>
                  <a:srgbClr val="002060"/>
                </a:solidFill>
              </a:rPr>
              <a:t> (translation by </a:t>
            </a:r>
            <a:r>
              <a:rPr lang="en-US" sz="2000" dirty="0" err="1" smtClean="0">
                <a:solidFill>
                  <a:srgbClr val="002060"/>
                </a:solidFill>
              </a:rPr>
              <a:t>Pukui</a:t>
            </a:r>
            <a:r>
              <a:rPr lang="en-US" sz="2000" dirty="0" smtClean="0">
                <a:solidFill>
                  <a:srgbClr val="002060"/>
                </a:solidFill>
              </a:rPr>
              <a:t>); </a:t>
            </a:r>
            <a:r>
              <a:rPr lang="en-US" sz="2000" dirty="0" err="1" smtClean="0">
                <a:solidFill>
                  <a:srgbClr val="002060"/>
                </a:solidFill>
              </a:rPr>
              <a:t>Kamakau’s</a:t>
            </a:r>
            <a:r>
              <a:rPr lang="en-US" sz="2000" dirty="0" smtClean="0">
                <a:solidFill>
                  <a:srgbClr val="002060"/>
                </a:solidFill>
              </a:rPr>
              <a:t> testimony also emphasizes `Uko`a-</a:t>
            </a:r>
            <a:r>
              <a:rPr lang="en-US" sz="2000" dirty="0" err="1" smtClean="0">
                <a:solidFill>
                  <a:srgbClr val="002060"/>
                </a:solidFill>
              </a:rPr>
              <a:t>Lokoea’s</a:t>
            </a:r>
            <a:r>
              <a:rPr lang="en-US" sz="2000" dirty="0" smtClean="0">
                <a:solidFill>
                  <a:srgbClr val="002060"/>
                </a:solidFill>
              </a:rPr>
              <a:t> mystical/ esoteric nature and its “strange fishes.”</a:t>
            </a:r>
          </a:p>
          <a:p>
            <a:pPr>
              <a:spcBef>
                <a:spcPts val="400"/>
              </a:spcBef>
              <a:spcAft>
                <a:spcPts val="400"/>
              </a:spcAft>
            </a:pPr>
            <a:r>
              <a:rPr lang="en-US" sz="2000" dirty="0" smtClean="0">
                <a:solidFill>
                  <a:srgbClr val="002060"/>
                </a:solidFill>
              </a:rPr>
              <a:t>Hawaiian writings from the 19</a:t>
            </a:r>
            <a:r>
              <a:rPr lang="en-US" sz="2000" baseline="30000" dirty="0" smtClean="0">
                <a:solidFill>
                  <a:srgbClr val="002060"/>
                </a:solidFill>
              </a:rPr>
              <a:t>th</a:t>
            </a:r>
            <a:r>
              <a:rPr lang="en-US" sz="2000" dirty="0" smtClean="0">
                <a:solidFill>
                  <a:srgbClr val="002060"/>
                </a:solidFill>
              </a:rPr>
              <a:t> century make it clear that `Uko`a and Lokoea were part of a whole, Lokoea being the “gates” of `Uko`a </a:t>
            </a:r>
            <a:r>
              <a:rPr lang="en-US" sz="2000" dirty="0" smtClean="0"/>
              <a:t> </a:t>
            </a:r>
          </a:p>
          <a:p>
            <a:pPr>
              <a:spcBef>
                <a:spcPts val="400"/>
              </a:spcBef>
              <a:spcAft>
                <a:spcPts val="400"/>
              </a:spcAft>
            </a:pPr>
            <a:r>
              <a:rPr lang="en-US" sz="2000" dirty="0" err="1" smtClean="0"/>
              <a:t>Pukui’s</a:t>
            </a:r>
            <a:r>
              <a:rPr lang="en-US" sz="2000" dirty="0" smtClean="0"/>
              <a:t> translation of Lokoea as </a:t>
            </a:r>
            <a:r>
              <a:rPr lang="en-US" sz="2000" b="1" dirty="0" smtClean="0"/>
              <a:t>“rising pond” </a:t>
            </a:r>
            <a:r>
              <a:rPr lang="en-US" sz="2000" dirty="0" smtClean="0"/>
              <a:t>almost certainly refers to subterranean springs such as those along its east side; we identified two small caves that some believe are home to its </a:t>
            </a:r>
            <a:r>
              <a:rPr lang="en-US" sz="2000" dirty="0" err="1" smtClean="0"/>
              <a:t>mo`o</a:t>
            </a:r>
            <a:r>
              <a:rPr lang="en-US" sz="2000" dirty="0" smtClean="0"/>
              <a:t>, </a:t>
            </a:r>
            <a:r>
              <a:rPr lang="en-US" sz="2000" dirty="0" err="1" smtClean="0"/>
              <a:t>Laniwahine</a:t>
            </a:r>
            <a:endParaRPr lang="en-US" sz="2000" dirty="0" smtClean="0"/>
          </a:p>
          <a:p>
            <a:pPr>
              <a:spcBef>
                <a:spcPts val="400"/>
              </a:spcBef>
              <a:spcAft>
                <a:spcPts val="400"/>
              </a:spcAft>
            </a:pPr>
            <a:r>
              <a:rPr lang="en-US" sz="2000" dirty="0" smtClean="0">
                <a:solidFill>
                  <a:srgbClr val="002060"/>
                </a:solidFill>
              </a:rPr>
              <a:t>I believe the name of the </a:t>
            </a:r>
            <a:r>
              <a:rPr lang="en-US" sz="2000" dirty="0" err="1" smtClean="0">
                <a:solidFill>
                  <a:srgbClr val="002060"/>
                </a:solidFill>
              </a:rPr>
              <a:t>ahupua`a</a:t>
            </a:r>
            <a:r>
              <a:rPr lang="en-US" sz="2000" dirty="0" smtClean="0">
                <a:solidFill>
                  <a:srgbClr val="002060"/>
                </a:solidFill>
              </a:rPr>
              <a:t>, </a:t>
            </a:r>
            <a:r>
              <a:rPr lang="en-US" sz="2000" b="1" dirty="0" err="1" smtClean="0">
                <a:solidFill>
                  <a:srgbClr val="002060"/>
                </a:solidFill>
              </a:rPr>
              <a:t>Ka-wai-loa</a:t>
            </a:r>
            <a:r>
              <a:rPr lang="en-US" sz="2000" b="1" dirty="0" smtClean="0">
                <a:solidFill>
                  <a:srgbClr val="002060"/>
                </a:solidFill>
              </a:rPr>
              <a:t> (the-long-water)</a:t>
            </a:r>
            <a:r>
              <a:rPr lang="en-US" sz="2000" dirty="0" smtClean="0">
                <a:solidFill>
                  <a:srgbClr val="002060"/>
                </a:solidFill>
              </a:rPr>
              <a:t>, refers to the more than one-mile-long fishpond complex (</a:t>
            </a:r>
            <a:r>
              <a:rPr lang="en-US" sz="2000" dirty="0" err="1" smtClean="0">
                <a:solidFill>
                  <a:srgbClr val="002060"/>
                </a:solidFill>
              </a:rPr>
              <a:t>Laniwahine’s</a:t>
            </a:r>
            <a:r>
              <a:rPr lang="en-US" sz="2000" dirty="0" smtClean="0">
                <a:solidFill>
                  <a:srgbClr val="002060"/>
                </a:solidFill>
              </a:rPr>
              <a:t> “long house”) of `Uko`a-Lokoea, which are intimately connected at all levels</a:t>
            </a:r>
            <a:endParaRPr lang="en-US" sz="2000" dirty="0">
              <a:solidFill>
                <a:srgbClr val="002060"/>
              </a:solidFill>
            </a:endParaRPr>
          </a:p>
        </p:txBody>
      </p:sp>
    </p:spTree>
    <p:extLst>
      <p:ext uri="{BB962C8B-B14F-4D97-AF65-F5344CB8AC3E}">
        <p14:creationId xmlns:p14="http://schemas.microsoft.com/office/powerpoint/2010/main" val="9885202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5976"/>
            <a:ext cx="8686800" cy="574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600" y="5943600"/>
            <a:ext cx="7086600" cy="707886"/>
          </a:xfrm>
          <a:prstGeom prst="rect">
            <a:avLst/>
          </a:prstGeom>
          <a:noFill/>
        </p:spPr>
        <p:txBody>
          <a:bodyPr wrap="square" rtlCol="0">
            <a:spAutoFit/>
          </a:bodyPr>
          <a:lstStyle/>
          <a:p>
            <a:pPr algn="ctr"/>
            <a:r>
              <a:rPr lang="en-US" sz="2000" dirty="0" smtClean="0">
                <a:solidFill>
                  <a:schemeClr val="bg1"/>
                </a:solidFill>
              </a:rPr>
              <a:t>Here’s one of the small </a:t>
            </a:r>
            <a:r>
              <a:rPr lang="en-US" sz="2000" dirty="0" err="1" smtClean="0">
                <a:solidFill>
                  <a:schemeClr val="bg1"/>
                </a:solidFill>
              </a:rPr>
              <a:t>pūnāwai</a:t>
            </a:r>
            <a:r>
              <a:rPr lang="en-US" sz="2000" dirty="0">
                <a:solidFill>
                  <a:schemeClr val="bg1"/>
                </a:solidFill>
              </a:rPr>
              <a:t> </a:t>
            </a:r>
            <a:r>
              <a:rPr lang="en-US" sz="2000" dirty="0" smtClean="0">
                <a:solidFill>
                  <a:schemeClr val="bg1"/>
                </a:solidFill>
              </a:rPr>
              <a:t>caves at Lokoea, a possible home of </a:t>
            </a:r>
            <a:r>
              <a:rPr lang="en-US" sz="2000" dirty="0" err="1" smtClean="0">
                <a:solidFill>
                  <a:schemeClr val="bg1"/>
                </a:solidFill>
              </a:rPr>
              <a:t>Laniwahine</a:t>
            </a:r>
            <a:r>
              <a:rPr lang="en-US" sz="2000" dirty="0" smtClean="0">
                <a:solidFill>
                  <a:schemeClr val="bg1"/>
                </a:solidFill>
              </a:rPr>
              <a:t>, illustrating its very unique geology </a:t>
            </a:r>
            <a:endParaRPr lang="en-US" sz="2000" dirty="0">
              <a:solidFill>
                <a:schemeClr val="bg1"/>
              </a:solidFill>
            </a:endParaRPr>
          </a:p>
        </p:txBody>
      </p:sp>
    </p:spTree>
    <p:extLst>
      <p:ext uri="{BB962C8B-B14F-4D97-AF65-F5344CB8AC3E}">
        <p14:creationId xmlns:p14="http://schemas.microsoft.com/office/powerpoint/2010/main" val="20313752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812</TotalTime>
  <Words>1618</Words>
  <Application>Microsoft Macintosh PowerPoint</Application>
  <PresentationFormat>On-screen Show (4:3)</PresentationFormat>
  <Paragraphs>118</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Continuity and Change at a Pu‘uone Fishpond: New Archaeological Data from Lokoea, Kawailoa, O‘ahu </vt:lpstr>
      <vt:lpstr>Who Am I &amp; Why Am I Here?</vt:lpstr>
      <vt:lpstr>Topics I’d Like to Cover…</vt:lpstr>
      <vt:lpstr>The “Good Old Days” when we were taught we had all the answers that mattered are (thankfully) over</vt:lpstr>
      <vt:lpstr>PowerPoint Presentation</vt:lpstr>
      <vt:lpstr>Archaeology in the Service of Site Preservation and Development at Lokoea </vt:lpstr>
      <vt:lpstr>PowerPoint Presentation</vt:lpstr>
      <vt:lpstr>Lokoea (and `Uko`a) in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Historic-era Phases of Lokoea Modification</vt:lpstr>
      <vt:lpstr>Archaeological Work at Lokoea</vt:lpstr>
      <vt:lpstr>PowerPoint Presentation</vt:lpstr>
      <vt:lpstr>PowerPoint Presentation</vt:lpstr>
      <vt:lpstr>PowerPoint Presentation</vt:lpstr>
      <vt:lpstr>PowerPoint Presentation</vt:lpstr>
      <vt:lpstr> Excavation (test unit 1) in the large wall (Feature 1) Purpose of digging in this spot? [Incidentally, all our excavation done only by hand]   </vt:lpstr>
      <vt:lpstr>PowerPoint Presentation</vt:lpstr>
      <vt:lpstr>PowerPoint Presentation</vt:lpstr>
      <vt:lpstr>PowerPoint Presentation</vt:lpstr>
      <vt:lpstr>PowerPoint Presentation</vt:lpstr>
      <vt:lpstr>PowerPoint Presentation</vt:lpstr>
      <vt:lpstr>Radiocarbon dating &amp; taxonomic identification</vt:lpstr>
      <vt:lpstr>Excavation (test units 3 &amp; 4) in makai end of large wall  Purpose for digging here?</vt:lpstr>
      <vt:lpstr>PowerPoint Presentation</vt:lpstr>
      <vt:lpstr>PowerPoint Presentation</vt:lpstr>
      <vt:lpstr>What do both of these excavations at the makai end of the large wall tell us?</vt:lpstr>
      <vt:lpstr>Excavation (test unit 2) in small wall (Feature 2) Purpose of digging in this spot?</vt:lpstr>
      <vt:lpstr>PowerPoint Presentation</vt:lpstr>
      <vt:lpstr>Excavation (test unit 5) in the central island Purpose of digging? </vt:lpstr>
      <vt:lpstr>PowerPoint Presentation</vt:lpstr>
      <vt:lpstr>PowerPoint Presentation</vt:lpstr>
      <vt:lpstr>PowerPoint Presentation</vt:lpstr>
      <vt:lpstr>We’re in the process of another excavation (test unit 6) on the other side of the central island</vt:lpstr>
      <vt:lpstr>PowerPoint Presentation</vt:lpstr>
      <vt:lpstr>Summarizing:  Some Archaeological Topics to Discuss</vt:lpstr>
      <vt:lpstr>Mahalo!</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Continuity and Change at a Pu‘uone Fishpond: New Archaeological Data from Loko Ea, Kawailoa, O‘ahu</dc:title>
  <dc:creator>chris</dc:creator>
  <cp:lastModifiedBy>Malama Loko Ea Foundation</cp:lastModifiedBy>
  <cp:revision>60</cp:revision>
  <cp:lastPrinted>2015-12-04T19:59:43Z</cp:lastPrinted>
  <dcterms:created xsi:type="dcterms:W3CDTF">2013-09-20T01:58:49Z</dcterms:created>
  <dcterms:modified xsi:type="dcterms:W3CDTF">2015-12-04T20:00:03Z</dcterms:modified>
</cp:coreProperties>
</file>